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2" r:id="rId2"/>
    <p:sldId id="287" r:id="rId3"/>
    <p:sldId id="268" r:id="rId4"/>
    <p:sldId id="289" r:id="rId5"/>
    <p:sldId id="288" r:id="rId6"/>
    <p:sldId id="293" r:id="rId7"/>
    <p:sldId id="285" r:id="rId8"/>
    <p:sldId id="278" r:id="rId9"/>
    <p:sldId id="279" r:id="rId10"/>
    <p:sldId id="280" r:id="rId11"/>
    <p:sldId id="282" r:id="rId12"/>
    <p:sldId id="284" r:id="rId13"/>
    <p:sldId id="286" r:id="rId14"/>
    <p:sldId id="292" r:id="rId15"/>
    <p:sldId id="291"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F6C39"/>
    <a:srgbClr val="9F653F"/>
    <a:srgbClr val="9D8357"/>
    <a:srgbClr val="88593B"/>
    <a:srgbClr val="FA1426"/>
    <a:srgbClr val="FAD99F"/>
    <a:srgbClr val="764B0A"/>
    <a:srgbClr val="745613"/>
    <a:srgbClr val="EAE60D"/>
    <a:srgbClr val="E8A30E"/>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9" autoAdjust="0"/>
    <p:restoredTop sz="98709" autoAdjust="0"/>
  </p:normalViewPr>
  <p:slideViewPr>
    <p:cSldViewPr snapToGrid="0" snapToObjects="1">
      <p:cViewPr varScale="1">
        <p:scale>
          <a:sx n="60" d="100"/>
          <a:sy n="60" d="100"/>
        </p:scale>
        <p:origin x="-1624"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image1.jpeg>
</file>

<file path=ppt/media/image10.jpg>
</file>

<file path=ppt/media/image11.png>
</file>

<file path=ppt/media/image12.jpg>
</file>

<file path=ppt/media/image13.jpeg>
</file>

<file path=ppt/media/image14.jpg>
</file>

<file path=ppt/media/image15.png>
</file>

<file path=ppt/media/image16.png>
</file>

<file path=ppt/media/image17.png>
</file>

<file path=ppt/media/image18.jpeg>
</file>

<file path=ppt/media/image19.jpeg>
</file>

<file path=ppt/media/image2.jpeg>
</file>

<file path=ppt/media/image20.png>
</file>

<file path=ppt/media/image21.png>
</file>

<file path=ppt/media/image22.jpeg>
</file>

<file path=ppt/media/image23.png>
</file>

<file path=ppt/media/image24.jpeg>
</file>

<file path=ppt/media/image25.jpeg>
</file>

<file path=ppt/media/image26.png>
</file>

<file path=ppt/media/image27.png>
</file>

<file path=ppt/media/image28.png>
</file>

<file path=ppt/media/image29.jpeg>
</file>

<file path=ppt/media/image3.jpe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69A1B23-F939-C347-A078-99588FB2DDC3}" type="datetimeFigureOut">
              <a:rPr lang="en-US" smtClean="0"/>
              <a:t>1/12/21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C471A3B-5345-A742-8F58-7E004628242E}" type="slidenum">
              <a:rPr lang="en-US" smtClean="0"/>
              <a:t>‹#›</a:t>
            </a:fld>
            <a:endParaRPr lang="en-US"/>
          </a:p>
        </p:txBody>
      </p:sp>
    </p:spTree>
    <p:extLst>
      <p:ext uri="{BB962C8B-B14F-4D97-AF65-F5344CB8AC3E}">
        <p14:creationId xmlns:p14="http://schemas.microsoft.com/office/powerpoint/2010/main" val="306039967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471A3B-5345-A742-8F58-7E004628242E}" type="slidenum">
              <a:rPr lang="en-US" smtClean="0"/>
              <a:t>10</a:t>
            </a:fld>
            <a:endParaRPr lang="en-US"/>
          </a:p>
        </p:txBody>
      </p:sp>
    </p:spTree>
    <p:extLst>
      <p:ext uri="{BB962C8B-B14F-4D97-AF65-F5344CB8AC3E}">
        <p14:creationId xmlns:p14="http://schemas.microsoft.com/office/powerpoint/2010/main" val="5401476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471A3B-5345-A742-8F58-7E004628242E}" type="slidenum">
              <a:rPr lang="en-US" smtClean="0"/>
              <a:t>11</a:t>
            </a:fld>
            <a:endParaRPr lang="en-US"/>
          </a:p>
        </p:txBody>
      </p:sp>
    </p:spTree>
    <p:extLst>
      <p:ext uri="{BB962C8B-B14F-4D97-AF65-F5344CB8AC3E}">
        <p14:creationId xmlns:p14="http://schemas.microsoft.com/office/powerpoint/2010/main" val="234264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471A3B-5345-A742-8F58-7E004628242E}" type="slidenum">
              <a:rPr lang="en-US" smtClean="0"/>
              <a:t>12</a:t>
            </a:fld>
            <a:endParaRPr lang="en-US"/>
          </a:p>
        </p:txBody>
      </p:sp>
    </p:spTree>
    <p:extLst>
      <p:ext uri="{BB962C8B-B14F-4D97-AF65-F5344CB8AC3E}">
        <p14:creationId xmlns:p14="http://schemas.microsoft.com/office/powerpoint/2010/main" val="3438400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7D50F-02EC-B442-85D3-4B0D8C8A455F}" type="datetimeFigureOut">
              <a:rPr lang="en-US" smtClean="0"/>
              <a:t>1/12/21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118104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7D50F-02EC-B442-85D3-4B0D8C8A455F}" type="datetimeFigureOut">
              <a:rPr lang="en-US" smtClean="0"/>
              <a:t>1/12/21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661106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7D50F-02EC-B442-85D3-4B0D8C8A455F}" type="datetimeFigureOut">
              <a:rPr lang="en-US" smtClean="0"/>
              <a:t>1/12/21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2397010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7D50F-02EC-B442-85D3-4B0D8C8A455F}" type="datetimeFigureOut">
              <a:rPr lang="en-US" smtClean="0"/>
              <a:t>1/12/21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3005601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7D50F-02EC-B442-85D3-4B0D8C8A455F}" type="datetimeFigureOut">
              <a:rPr lang="en-US" smtClean="0"/>
              <a:t>1/12/21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3848367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7D50F-02EC-B442-85D3-4B0D8C8A455F}" type="datetimeFigureOut">
              <a:rPr lang="en-US" smtClean="0"/>
              <a:t>1/12/21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1878981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7D50F-02EC-B442-85D3-4B0D8C8A455F}" type="datetimeFigureOut">
              <a:rPr lang="en-US" smtClean="0"/>
              <a:t>1/12/21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2631613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7D50F-02EC-B442-85D3-4B0D8C8A455F}" type="datetimeFigureOut">
              <a:rPr lang="en-US" smtClean="0"/>
              <a:t>1/12/21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1781818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7D50F-02EC-B442-85D3-4B0D8C8A455F}" type="datetimeFigureOut">
              <a:rPr lang="en-US" smtClean="0"/>
              <a:t>1/12/21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885332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7D50F-02EC-B442-85D3-4B0D8C8A455F}" type="datetimeFigureOut">
              <a:rPr lang="en-US" smtClean="0"/>
              <a:t>1/12/21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3693369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7D50F-02EC-B442-85D3-4B0D8C8A455F}" type="datetimeFigureOut">
              <a:rPr lang="en-US" smtClean="0"/>
              <a:t>1/12/21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B1565-5D26-A543-B1FC-D9861D7498DC}" type="slidenum">
              <a:rPr lang="en-US" smtClean="0"/>
              <a:t>‹#›</a:t>
            </a:fld>
            <a:endParaRPr lang="en-US"/>
          </a:p>
        </p:txBody>
      </p:sp>
    </p:spTree>
    <p:extLst>
      <p:ext uri="{BB962C8B-B14F-4D97-AF65-F5344CB8AC3E}">
        <p14:creationId xmlns:p14="http://schemas.microsoft.com/office/powerpoint/2010/main" val="180420482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C7D50F-02EC-B442-85D3-4B0D8C8A455F}" type="datetimeFigureOut">
              <a:rPr lang="en-US" smtClean="0"/>
              <a:t>1/12/21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5B1565-5D26-A543-B1FC-D9861D7498DC}" type="slidenum">
              <a:rPr lang="en-US" smtClean="0"/>
              <a:t>‹#›</a:t>
            </a:fld>
            <a:endParaRPr lang="en-US"/>
          </a:p>
        </p:txBody>
      </p:sp>
    </p:spTree>
    <p:extLst>
      <p:ext uri="{BB962C8B-B14F-4D97-AF65-F5344CB8AC3E}">
        <p14:creationId xmlns:p14="http://schemas.microsoft.com/office/powerpoint/2010/main" val="3448581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17.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17.png"/><Relationship Id="rId5" Type="http://schemas.openxmlformats.org/officeDocument/2006/relationships/image" Target="../media/image23.png"/><Relationship Id="rId6" Type="http://schemas.openxmlformats.org/officeDocument/2006/relationships/image" Target="../media/image24.jpe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3" Type="http://schemas.openxmlformats.org/officeDocument/2006/relationships/image" Target="../media/image25.jpeg"/><Relationship Id="rId4" Type="http://schemas.openxmlformats.org/officeDocument/2006/relationships/image" Target="../media/image17.png"/><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7.png"/><Relationship Id="rId3"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9.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microsoft.com/office/2007/relationships/hdphoto" Target="../media/hdphoto1.wdp"/><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jpg"/><Relationship Id="rId5" Type="http://schemas.openxmlformats.org/officeDocument/2006/relationships/image" Target="../media/image9.jpg"/><Relationship Id="rId1" Type="http://schemas.openxmlformats.org/officeDocument/2006/relationships/slideLayout" Target="../slideLayouts/slideLayout6.xml"/><Relationship Id="rId2"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jpg"/><Relationship Id="rId5" Type="http://schemas.openxmlformats.org/officeDocument/2006/relationships/image" Target="../media/image13.jpeg"/><Relationship Id="rId6" Type="http://schemas.openxmlformats.org/officeDocument/2006/relationships/image" Target="../media/image14.jpg"/><Relationship Id="rId1" Type="http://schemas.openxmlformats.org/officeDocument/2006/relationships/slideLayout" Target="../slideLayouts/slideLayout7.xml"/><Relationship Id="rId2"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4" Type="http://schemas.openxmlformats.org/officeDocument/2006/relationships/image" Target="../media/image20.png"/><Relationship Id="rId1" Type="http://schemas.openxmlformats.org/officeDocument/2006/relationships/slideLayout" Target="../slideLayouts/slideLayout7.xml"/><Relationship Id="rId2"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ge may contain: sky and outdoor"/>
          <p:cNvPicPr>
            <a:picLocks noGrp="1"/>
          </p:cNvPicPr>
          <p:nvPr>
            <p:ph idx="4294967295"/>
          </p:nvPr>
        </p:nvPicPr>
        <p:blipFill>
          <a:blip r:embed="rId2">
            <a:extLst>
              <a:ext uri="{28A0092B-C50C-407E-A947-70E740481C1C}">
                <a14:useLocalDpi xmlns:a14="http://schemas.microsoft.com/office/drawing/2010/main" val="0"/>
              </a:ext>
            </a:extLst>
          </a:blip>
          <a:srcRect t="11010" b="11010"/>
          <a:stretch>
            <a:fillRect/>
          </a:stretch>
        </p:blipFill>
        <p:spPr bwMode="auto">
          <a:xfrm>
            <a:off x="529844" y="1175655"/>
            <a:ext cx="8208363" cy="4713805"/>
          </a:xfrm>
          <a:prstGeom prst="rect">
            <a:avLst/>
          </a:prstGeom>
          <a:noFill/>
          <a:ln>
            <a:noFill/>
          </a:ln>
        </p:spPr>
      </p:pic>
      <p:sp>
        <p:nvSpPr>
          <p:cNvPr id="6" name="TextBox 5"/>
          <p:cNvSpPr txBox="1"/>
          <p:nvPr/>
        </p:nvSpPr>
        <p:spPr>
          <a:xfrm>
            <a:off x="1430167" y="5977724"/>
            <a:ext cx="6329026" cy="584776"/>
          </a:xfrm>
          <a:prstGeom prst="rect">
            <a:avLst/>
          </a:prstGeom>
          <a:noFill/>
        </p:spPr>
        <p:txBody>
          <a:bodyPr wrap="square" rtlCol="0">
            <a:spAutoFit/>
          </a:bodyPr>
          <a:lstStyle/>
          <a:p>
            <a:pPr algn="ctr"/>
            <a:r>
              <a:rPr lang="en-US" sz="3200" dirty="0" smtClean="0">
                <a:solidFill>
                  <a:srgbClr val="764B0A"/>
                </a:solidFill>
              </a:rPr>
              <a:t>The Lost Cerritos Wetlands</a:t>
            </a:r>
            <a:endParaRPr lang="en-US" sz="3200" dirty="0">
              <a:solidFill>
                <a:srgbClr val="764B0A"/>
              </a:solidFill>
            </a:endParaRPr>
          </a:p>
        </p:txBody>
      </p:sp>
      <p:sp>
        <p:nvSpPr>
          <p:cNvPr id="8" name="TextBox 7"/>
          <p:cNvSpPr txBox="1"/>
          <p:nvPr/>
        </p:nvSpPr>
        <p:spPr>
          <a:xfrm>
            <a:off x="790560" y="126162"/>
            <a:ext cx="7552368" cy="923330"/>
          </a:xfrm>
          <a:prstGeom prst="rect">
            <a:avLst/>
          </a:prstGeom>
          <a:noFill/>
        </p:spPr>
        <p:txBody>
          <a:bodyPr wrap="square" rtlCol="0">
            <a:spAutoFit/>
          </a:bodyPr>
          <a:lstStyle/>
          <a:p>
            <a:pPr algn="ctr"/>
            <a:r>
              <a:rPr lang="en-US" sz="5400" dirty="0" err="1" smtClean="0">
                <a:solidFill>
                  <a:srgbClr val="764B0A"/>
                </a:solidFill>
              </a:rPr>
              <a:t>Bermzerk</a:t>
            </a:r>
            <a:r>
              <a:rPr lang="en-US" sz="5400" dirty="0" smtClean="0">
                <a:solidFill>
                  <a:srgbClr val="764B0A"/>
                </a:solidFill>
              </a:rPr>
              <a:t>!</a:t>
            </a:r>
            <a:endParaRPr lang="en-US" sz="5400" dirty="0">
              <a:solidFill>
                <a:srgbClr val="764B0A"/>
              </a:solidFill>
            </a:endParaRPr>
          </a:p>
        </p:txBody>
      </p:sp>
    </p:spTree>
    <p:extLst>
      <p:ext uri="{BB962C8B-B14F-4D97-AF65-F5344CB8AC3E}">
        <p14:creationId xmlns:p14="http://schemas.microsoft.com/office/powerpoint/2010/main" val="26539166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rotWithShape="1">
          <a:blip r:embed="rId3">
            <a:extLst>
              <a:ext uri="{28A0092B-C50C-407E-A947-70E740481C1C}">
                <a14:useLocalDpi xmlns:a14="http://schemas.microsoft.com/office/drawing/2010/main" val="0"/>
              </a:ext>
            </a:extLst>
          </a:blip>
          <a:srcRect l="8926" t="10166" r="40479" b="40660"/>
          <a:stretch/>
        </p:blipFill>
        <p:spPr bwMode="auto">
          <a:xfrm>
            <a:off x="400628" y="1662545"/>
            <a:ext cx="8261464" cy="5006571"/>
          </a:xfrm>
          <a:prstGeom prst="rect">
            <a:avLst/>
          </a:prstGeom>
          <a:noFill/>
          <a:ln>
            <a:noFill/>
          </a:ln>
          <a:extLst>
            <a:ext uri="{53640926-AAD7-44d8-BBD7-CCE9431645EC}">
              <a14:shadowObscured xmlns:a14="http://schemas.microsoft.com/office/drawing/2010/main"/>
            </a:ext>
          </a:extLst>
        </p:spPr>
      </p:pic>
      <p:sp>
        <p:nvSpPr>
          <p:cNvPr id="6" name="TextBox 5"/>
          <p:cNvSpPr txBox="1"/>
          <p:nvPr/>
        </p:nvSpPr>
        <p:spPr>
          <a:xfrm>
            <a:off x="382328" y="291498"/>
            <a:ext cx="8375592" cy="1200329"/>
          </a:xfrm>
          <a:prstGeom prst="rect">
            <a:avLst/>
          </a:prstGeom>
          <a:noFill/>
        </p:spPr>
        <p:txBody>
          <a:bodyPr wrap="square" rtlCol="0">
            <a:spAutoFit/>
          </a:bodyPr>
          <a:lstStyle/>
          <a:p>
            <a:r>
              <a:rPr lang="en-US" dirty="0" smtClean="0">
                <a:solidFill>
                  <a:srgbClr val="745613"/>
                </a:solidFill>
              </a:rPr>
              <a:t>Signal Hill Petroleum’s wells on the wetlands will be lifted onto new berms also serving as service roads for well maintenance vehicles. A berm across the wetlands will also protect Synergy’s wells on the City of Long Beach property, and a berm on </a:t>
            </a:r>
            <a:r>
              <a:rPr lang="en-US" dirty="0">
                <a:solidFill>
                  <a:srgbClr val="745613"/>
                </a:solidFill>
              </a:rPr>
              <a:t>LCWA’s property along 2</a:t>
            </a:r>
            <a:r>
              <a:rPr lang="en-US" baseline="30000" dirty="0">
                <a:solidFill>
                  <a:srgbClr val="745613"/>
                </a:solidFill>
              </a:rPr>
              <a:t>nd</a:t>
            </a:r>
            <a:r>
              <a:rPr lang="en-US" dirty="0">
                <a:solidFill>
                  <a:srgbClr val="745613"/>
                </a:solidFill>
              </a:rPr>
              <a:t> St</a:t>
            </a:r>
            <a:r>
              <a:rPr lang="en-US" dirty="0" smtClean="0">
                <a:solidFill>
                  <a:srgbClr val="745613"/>
                </a:solidFill>
              </a:rPr>
              <a:t> will protect the industrial zone along the San Gabriel River.</a:t>
            </a:r>
            <a:endParaRPr lang="en-US" dirty="0">
              <a:solidFill>
                <a:srgbClr val="745613"/>
              </a:solidFill>
            </a:endParaRPr>
          </a:p>
        </p:txBody>
      </p:sp>
      <p:sp>
        <p:nvSpPr>
          <p:cNvPr id="7" name="TextBox 6"/>
          <p:cNvSpPr txBox="1"/>
          <p:nvPr/>
        </p:nvSpPr>
        <p:spPr>
          <a:xfrm flipH="1">
            <a:off x="4531360" y="3068320"/>
            <a:ext cx="2763520" cy="646331"/>
          </a:xfrm>
          <a:prstGeom prst="rect">
            <a:avLst/>
          </a:prstGeom>
          <a:noFill/>
        </p:spPr>
        <p:txBody>
          <a:bodyPr wrap="square" rtlCol="0">
            <a:spAutoFit/>
          </a:bodyPr>
          <a:lstStyle/>
          <a:p>
            <a:r>
              <a:rPr lang="en-US" dirty="0" smtClean="0">
                <a:solidFill>
                  <a:srgbClr val="FAD99F"/>
                </a:solidFill>
              </a:rPr>
              <a:t>Oil wells and maintenance roads elevated onto berms</a:t>
            </a:r>
            <a:endParaRPr lang="en-US" dirty="0"/>
          </a:p>
        </p:txBody>
      </p:sp>
      <p:pic>
        <p:nvPicPr>
          <p:cNvPr id="18" name="Picture 17"/>
          <p:cNvPicPr/>
          <p:nvPr/>
        </p:nvPicPr>
        <p:blipFill rotWithShape="1">
          <a:blip r:embed="rId4"/>
          <a:srcRect l="13606" t="1869" r="15708" b="-1869"/>
          <a:stretch/>
        </p:blipFill>
        <p:spPr bwMode="auto">
          <a:xfrm>
            <a:off x="3931228" y="4782251"/>
            <a:ext cx="409862" cy="278692"/>
          </a:xfrm>
          <a:prstGeom prst="rect">
            <a:avLst/>
          </a:prstGeom>
          <a:ln>
            <a:noFill/>
          </a:ln>
          <a:extLst>
            <a:ext uri="{53640926-AAD7-44d8-BBD7-CCE9431645EC}">
              <a14:shadowObscured xmlns:a14="http://schemas.microsoft.com/office/drawing/2010/main"/>
            </a:ext>
          </a:extLst>
        </p:spPr>
      </p:pic>
      <p:sp>
        <p:nvSpPr>
          <p:cNvPr id="21" name="TextBox 20"/>
          <p:cNvSpPr txBox="1"/>
          <p:nvPr/>
        </p:nvSpPr>
        <p:spPr>
          <a:xfrm>
            <a:off x="3255816" y="1491827"/>
            <a:ext cx="4918365" cy="1446550"/>
          </a:xfrm>
          <a:prstGeom prst="rect">
            <a:avLst/>
          </a:prstGeom>
          <a:noFill/>
        </p:spPr>
        <p:txBody>
          <a:bodyPr wrap="square" rtlCol="0">
            <a:spAutoFit/>
          </a:bodyPr>
          <a:lstStyle/>
          <a:p>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8800" dirty="0"/>
          </a:p>
        </p:txBody>
      </p:sp>
      <p:sp>
        <p:nvSpPr>
          <p:cNvPr id="22" name="TextBox 21"/>
          <p:cNvSpPr txBox="1"/>
          <p:nvPr/>
        </p:nvSpPr>
        <p:spPr>
          <a:xfrm rot="16200000">
            <a:off x="873149" y="3506112"/>
            <a:ext cx="4210045" cy="1446550"/>
          </a:xfrm>
          <a:prstGeom prst="rect">
            <a:avLst/>
          </a:prstGeom>
          <a:noFill/>
        </p:spPr>
        <p:txBody>
          <a:bodyPr wrap="square" rtlCol="0">
            <a:spAutoFit/>
          </a:bodyPr>
          <a:lstStyle/>
          <a:p>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8800" dirty="0"/>
          </a:p>
        </p:txBody>
      </p:sp>
      <p:pic>
        <p:nvPicPr>
          <p:cNvPr id="25" name="Picture 24"/>
          <p:cNvPicPr/>
          <p:nvPr/>
        </p:nvPicPr>
        <p:blipFill rotWithShape="1">
          <a:blip r:embed="rId4"/>
          <a:srcRect l="13606" t="1869" r="15708" b="-1869"/>
          <a:stretch/>
        </p:blipFill>
        <p:spPr bwMode="auto">
          <a:xfrm>
            <a:off x="3878697" y="3695594"/>
            <a:ext cx="409862" cy="278692"/>
          </a:xfrm>
          <a:prstGeom prst="rect">
            <a:avLst/>
          </a:prstGeom>
          <a:ln>
            <a:noFill/>
          </a:ln>
          <a:extLst>
            <a:ext uri="{53640926-AAD7-44d8-BBD7-CCE9431645EC}">
              <a14:shadowObscured xmlns:a14="http://schemas.microsoft.com/office/drawing/2010/main"/>
            </a:ext>
          </a:extLst>
        </p:spPr>
      </p:pic>
      <p:pic>
        <p:nvPicPr>
          <p:cNvPr id="26" name="Picture 25"/>
          <p:cNvPicPr/>
          <p:nvPr/>
        </p:nvPicPr>
        <p:blipFill rotWithShape="1">
          <a:blip r:embed="rId4"/>
          <a:srcRect l="13606" t="1869" r="15708" b="-1869"/>
          <a:stretch/>
        </p:blipFill>
        <p:spPr bwMode="auto">
          <a:xfrm>
            <a:off x="4827733" y="4017389"/>
            <a:ext cx="409862" cy="278692"/>
          </a:xfrm>
          <a:prstGeom prst="rect">
            <a:avLst/>
          </a:prstGeom>
          <a:ln>
            <a:noFill/>
          </a:ln>
          <a:extLst>
            <a:ext uri="{53640926-AAD7-44d8-BBD7-CCE9431645EC}">
              <a14:shadowObscured xmlns:a14="http://schemas.microsoft.com/office/drawing/2010/main"/>
            </a:ext>
          </a:extLst>
        </p:spPr>
      </p:pic>
      <p:pic>
        <p:nvPicPr>
          <p:cNvPr id="27" name="Picture 26"/>
          <p:cNvPicPr/>
          <p:nvPr/>
        </p:nvPicPr>
        <p:blipFill rotWithShape="1">
          <a:blip r:embed="rId4"/>
          <a:srcRect l="13606" t="1869" r="15708" b="-1869"/>
          <a:stretch/>
        </p:blipFill>
        <p:spPr bwMode="auto">
          <a:xfrm>
            <a:off x="3378776" y="4296081"/>
            <a:ext cx="409862" cy="278692"/>
          </a:xfrm>
          <a:prstGeom prst="rect">
            <a:avLst/>
          </a:prstGeom>
          <a:ln>
            <a:noFill/>
          </a:ln>
          <a:extLst>
            <a:ext uri="{53640926-AAD7-44d8-BBD7-CCE9431645EC}">
              <a14:shadowObscured xmlns:a14="http://schemas.microsoft.com/office/drawing/2010/main"/>
            </a:ext>
          </a:extLst>
        </p:spPr>
      </p:pic>
      <p:pic>
        <p:nvPicPr>
          <p:cNvPr id="28" name="Picture 27"/>
          <p:cNvPicPr/>
          <p:nvPr/>
        </p:nvPicPr>
        <p:blipFill rotWithShape="1">
          <a:blip r:embed="rId4"/>
          <a:srcRect l="13606" t="1869" r="15708" b="-1869"/>
          <a:stretch/>
        </p:blipFill>
        <p:spPr bwMode="auto">
          <a:xfrm>
            <a:off x="3308901" y="5487572"/>
            <a:ext cx="409862" cy="278692"/>
          </a:xfrm>
          <a:prstGeom prst="rect">
            <a:avLst/>
          </a:prstGeom>
          <a:ln>
            <a:noFill/>
          </a:ln>
          <a:extLst>
            <a:ext uri="{53640926-AAD7-44d8-BBD7-CCE9431645EC}">
              <a14:shadowObscured xmlns:a14="http://schemas.microsoft.com/office/drawing/2010/main"/>
            </a:ext>
          </a:extLst>
        </p:spPr>
      </p:pic>
      <p:pic>
        <p:nvPicPr>
          <p:cNvPr id="29" name="Picture 28"/>
          <p:cNvPicPr/>
          <p:nvPr/>
        </p:nvPicPr>
        <p:blipFill rotWithShape="1">
          <a:blip r:embed="rId4"/>
          <a:srcRect l="13606" t="1869" r="15708" b="-1869"/>
          <a:stretch/>
        </p:blipFill>
        <p:spPr bwMode="auto">
          <a:xfrm>
            <a:off x="793750" y="3895640"/>
            <a:ext cx="1353705" cy="1165303"/>
          </a:xfrm>
          <a:prstGeom prst="rect">
            <a:avLst/>
          </a:prstGeom>
          <a:ln>
            <a:noFill/>
          </a:ln>
          <a:extLst>
            <a:ext uri="{53640926-AAD7-44d8-BBD7-CCE9431645EC}">
              <a14:shadowObscured xmlns:a14="http://schemas.microsoft.com/office/drawing/2010/main"/>
            </a:ext>
          </a:extLst>
        </p:spPr>
      </p:pic>
      <p:sp>
        <p:nvSpPr>
          <p:cNvPr id="30" name="TextBox 29"/>
          <p:cNvSpPr txBox="1"/>
          <p:nvPr/>
        </p:nvSpPr>
        <p:spPr>
          <a:xfrm>
            <a:off x="277091" y="6026727"/>
            <a:ext cx="3763818" cy="646331"/>
          </a:xfrm>
          <a:prstGeom prst="rect">
            <a:avLst/>
          </a:prstGeom>
          <a:noFill/>
        </p:spPr>
        <p:txBody>
          <a:bodyPr wrap="square" rtlCol="0">
            <a:spAutoFit/>
          </a:bodyPr>
          <a:lstStyle/>
          <a:p>
            <a:r>
              <a:rPr lang="en-US" sz="36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CENTRAL AREA</a:t>
            </a:r>
            <a:endParaRPr lang="en-US" dirty="0"/>
          </a:p>
        </p:txBody>
      </p:sp>
    </p:spTree>
    <p:extLst>
      <p:ext uri="{BB962C8B-B14F-4D97-AF65-F5344CB8AC3E}">
        <p14:creationId xmlns:p14="http://schemas.microsoft.com/office/powerpoint/2010/main" val="3122726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3">
            <a:extLst>
              <a:ext uri="{28A0092B-C50C-407E-A947-70E740481C1C}">
                <a14:useLocalDpi xmlns:a14="http://schemas.microsoft.com/office/drawing/2010/main" val="0"/>
              </a:ext>
            </a:extLst>
          </a:blip>
          <a:srcRect l="4669" t="3089" r="18666" b="11103"/>
          <a:stretch/>
        </p:blipFill>
        <p:spPr bwMode="auto">
          <a:xfrm>
            <a:off x="652294" y="1182576"/>
            <a:ext cx="7584075" cy="5292042"/>
          </a:xfrm>
          <a:prstGeom prst="rect">
            <a:avLst/>
          </a:prstGeom>
          <a:noFill/>
          <a:ln>
            <a:noFill/>
          </a:ln>
          <a:extLst>
            <a:ext uri="{53640926-AAD7-44d8-BBD7-CCE9431645EC}">
              <a14:shadowObscured xmlns:a14="http://schemas.microsoft.com/office/drawing/2010/main"/>
            </a:ext>
          </a:extLst>
        </p:spPr>
      </p:pic>
      <p:sp>
        <p:nvSpPr>
          <p:cNvPr id="3" name="TextBox 2"/>
          <p:cNvSpPr txBox="1"/>
          <p:nvPr/>
        </p:nvSpPr>
        <p:spPr>
          <a:xfrm>
            <a:off x="548640" y="621546"/>
            <a:ext cx="8107680" cy="369332"/>
          </a:xfrm>
          <a:prstGeom prst="rect">
            <a:avLst/>
          </a:prstGeom>
          <a:noFill/>
        </p:spPr>
        <p:txBody>
          <a:bodyPr wrap="square" rtlCol="0">
            <a:spAutoFit/>
          </a:bodyPr>
          <a:lstStyle/>
          <a:p>
            <a:endParaRPr lang="en-US" dirty="0"/>
          </a:p>
        </p:txBody>
      </p:sp>
      <p:sp>
        <p:nvSpPr>
          <p:cNvPr id="4" name="Rectangle 3"/>
          <p:cNvSpPr/>
          <p:nvPr/>
        </p:nvSpPr>
        <p:spPr>
          <a:xfrm>
            <a:off x="464925" y="176981"/>
            <a:ext cx="8191395" cy="923330"/>
          </a:xfrm>
          <a:prstGeom prst="rect">
            <a:avLst/>
          </a:prstGeom>
        </p:spPr>
        <p:txBody>
          <a:bodyPr wrap="square">
            <a:spAutoFit/>
          </a:bodyPr>
          <a:lstStyle/>
          <a:p>
            <a:r>
              <a:rPr lang="en-US" dirty="0" smtClean="0">
                <a:solidFill>
                  <a:srgbClr val="764B0A"/>
                </a:solidFill>
              </a:rPr>
              <a:t>Berms on wetlands extending along 2</a:t>
            </a:r>
            <a:r>
              <a:rPr lang="en-US" baseline="30000" dirty="0" smtClean="0">
                <a:solidFill>
                  <a:srgbClr val="764B0A"/>
                </a:solidFill>
              </a:rPr>
              <a:t>nd</a:t>
            </a:r>
            <a:r>
              <a:rPr lang="en-US" dirty="0" smtClean="0">
                <a:solidFill>
                  <a:srgbClr val="764B0A"/>
                </a:solidFill>
              </a:rPr>
              <a:t> St to </a:t>
            </a:r>
            <a:r>
              <a:rPr lang="en-US" dirty="0">
                <a:solidFill>
                  <a:srgbClr val="764B0A"/>
                </a:solidFill>
              </a:rPr>
              <a:t>PCH and along PCH to San Gabriel River </a:t>
            </a:r>
            <a:r>
              <a:rPr lang="en-US" dirty="0" smtClean="0">
                <a:solidFill>
                  <a:srgbClr val="764B0A"/>
                </a:solidFill>
              </a:rPr>
              <a:t>serve as levees </a:t>
            </a:r>
            <a:r>
              <a:rPr lang="en-US" dirty="0">
                <a:solidFill>
                  <a:srgbClr val="764B0A"/>
                </a:solidFill>
              </a:rPr>
              <a:t>protecting </a:t>
            </a:r>
            <a:r>
              <a:rPr lang="en-US" dirty="0" smtClean="0">
                <a:solidFill>
                  <a:srgbClr val="764B0A"/>
                </a:solidFill>
              </a:rPr>
              <a:t>new </a:t>
            </a:r>
            <a:r>
              <a:rPr lang="en-US" dirty="0">
                <a:solidFill>
                  <a:srgbClr val="764B0A"/>
                </a:solidFill>
              </a:rPr>
              <a:t>oil </a:t>
            </a:r>
            <a:r>
              <a:rPr lang="en-US" dirty="0" smtClean="0">
                <a:solidFill>
                  <a:srgbClr val="764B0A"/>
                </a:solidFill>
              </a:rPr>
              <a:t>operations, malls, and 5 and 7 story mixed-use development. Remaining wetlands and wildlife areas are flooded to create salt marsh.</a:t>
            </a:r>
            <a:endParaRPr lang="en-US" dirty="0"/>
          </a:p>
        </p:txBody>
      </p:sp>
      <p:sp>
        <p:nvSpPr>
          <p:cNvPr id="5" name="TextBox 4"/>
          <p:cNvSpPr txBox="1"/>
          <p:nvPr/>
        </p:nvSpPr>
        <p:spPr>
          <a:xfrm>
            <a:off x="656260" y="6153727"/>
            <a:ext cx="2954687" cy="584776"/>
          </a:xfrm>
          <a:prstGeom prst="rect">
            <a:avLst/>
          </a:prstGeom>
          <a:noFill/>
        </p:spPr>
        <p:txBody>
          <a:bodyPr wrap="square" rtlCol="0">
            <a:spAutoFit/>
          </a:bodyPr>
          <a:lstStyle/>
          <a:p>
            <a:r>
              <a:rPr lang="en-US"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CENTRAL AREA</a:t>
            </a:r>
            <a:endParaRPr lang="en-US" sz="3200" dirty="0"/>
          </a:p>
        </p:txBody>
      </p:sp>
      <p:sp>
        <p:nvSpPr>
          <p:cNvPr id="9" name="TextBox 8"/>
          <p:cNvSpPr txBox="1"/>
          <p:nvPr/>
        </p:nvSpPr>
        <p:spPr>
          <a:xfrm>
            <a:off x="6673272" y="2228273"/>
            <a:ext cx="184666" cy="369332"/>
          </a:xfrm>
          <a:prstGeom prst="rect">
            <a:avLst/>
          </a:prstGeom>
          <a:noFill/>
        </p:spPr>
        <p:txBody>
          <a:bodyPr wrap="none" rtlCol="0">
            <a:spAutoFit/>
          </a:bodyPr>
          <a:lstStyle/>
          <a:p>
            <a:endParaRPr lang="en-US" dirty="0"/>
          </a:p>
        </p:txBody>
      </p:sp>
      <p:sp>
        <p:nvSpPr>
          <p:cNvPr id="10" name="Rectangle 9"/>
          <p:cNvSpPr/>
          <p:nvPr/>
        </p:nvSpPr>
        <p:spPr>
          <a:xfrm>
            <a:off x="4444332" y="3244334"/>
            <a:ext cx="1651668" cy="369332"/>
          </a:xfrm>
          <a:prstGeom prst="rect">
            <a:avLst/>
          </a:prstGeom>
        </p:spPr>
        <p:txBody>
          <a:bodyPr wrap="square">
            <a:spAutoFit/>
          </a:bodyPr>
          <a:lstStyle/>
          <a:p>
            <a:r>
              <a:rPr lang="en-US"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dirty="0"/>
          </a:p>
        </p:txBody>
      </p:sp>
      <p:sp>
        <p:nvSpPr>
          <p:cNvPr id="11" name="TextBox 10"/>
          <p:cNvSpPr txBox="1"/>
          <p:nvPr/>
        </p:nvSpPr>
        <p:spPr>
          <a:xfrm>
            <a:off x="3278909" y="1050986"/>
            <a:ext cx="5241636" cy="1446550"/>
          </a:xfrm>
          <a:prstGeom prst="rect">
            <a:avLst/>
          </a:prstGeom>
          <a:noFill/>
        </p:spPr>
        <p:txBody>
          <a:bodyPr wrap="square" rtlCol="0">
            <a:spAutoFit/>
          </a:bodyPr>
          <a:lstStyle/>
          <a:p>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 </a:t>
            </a:r>
            <a:endParaRPr lang="en-US" sz="8800" dirty="0"/>
          </a:p>
        </p:txBody>
      </p:sp>
      <p:sp>
        <p:nvSpPr>
          <p:cNvPr id="12" name="TextBox 11"/>
          <p:cNvSpPr txBox="1"/>
          <p:nvPr/>
        </p:nvSpPr>
        <p:spPr>
          <a:xfrm rot="20809984">
            <a:off x="786139" y="1307670"/>
            <a:ext cx="2653244" cy="1446550"/>
          </a:xfrm>
          <a:prstGeom prst="rect">
            <a:avLst/>
          </a:prstGeom>
          <a:noFill/>
        </p:spPr>
        <p:txBody>
          <a:bodyPr wrap="square" rtlCol="0">
            <a:spAutoFit/>
          </a:bodyPr>
          <a:lstStyle/>
          <a:p>
            <a:r>
              <a:rPr lang="en-US" sz="8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8800" dirty="0"/>
          </a:p>
        </p:txBody>
      </p:sp>
      <p:sp>
        <p:nvSpPr>
          <p:cNvPr id="14" name="TextBox 13"/>
          <p:cNvSpPr txBox="1"/>
          <p:nvPr/>
        </p:nvSpPr>
        <p:spPr>
          <a:xfrm rot="13779053">
            <a:off x="-328125" y="2828890"/>
            <a:ext cx="4145164" cy="1456218"/>
          </a:xfrm>
          <a:prstGeom prst="rect">
            <a:avLst/>
          </a:prstGeom>
          <a:noFill/>
        </p:spPr>
        <p:txBody>
          <a:bodyPr wrap="square" rtlCol="0">
            <a:spAutoFit/>
          </a:bodyPr>
          <a:lstStyle/>
          <a:p>
            <a:r>
              <a:rPr lang="en-US" sz="8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8800" dirty="0"/>
          </a:p>
        </p:txBody>
      </p:sp>
      <p:sp>
        <p:nvSpPr>
          <p:cNvPr id="15" name="TextBox 14"/>
          <p:cNvSpPr txBox="1"/>
          <p:nvPr/>
        </p:nvSpPr>
        <p:spPr>
          <a:xfrm rot="5054684">
            <a:off x="2457433" y="4983478"/>
            <a:ext cx="1804794" cy="1446550"/>
          </a:xfrm>
          <a:prstGeom prst="rect">
            <a:avLst/>
          </a:prstGeom>
          <a:noFill/>
        </p:spPr>
        <p:txBody>
          <a:bodyPr wrap="square" rtlCol="0">
            <a:spAutoFit/>
          </a:bodyPr>
          <a:lstStyle/>
          <a:p>
            <a:r>
              <a:rPr lang="en-US" sz="8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8800" dirty="0"/>
          </a:p>
        </p:txBody>
      </p:sp>
      <p:sp>
        <p:nvSpPr>
          <p:cNvPr id="16" name="TextBox 15"/>
          <p:cNvSpPr txBox="1"/>
          <p:nvPr/>
        </p:nvSpPr>
        <p:spPr>
          <a:xfrm rot="16200000">
            <a:off x="2550719" y="3699105"/>
            <a:ext cx="2769968" cy="1446550"/>
          </a:xfrm>
          <a:prstGeom prst="rect">
            <a:avLst/>
          </a:prstGeom>
          <a:noFill/>
        </p:spPr>
        <p:txBody>
          <a:bodyPr wrap="square" rtlCol="0">
            <a:spAutoFit/>
          </a:bodyPr>
          <a:lstStyle/>
          <a:p>
            <a:r>
              <a:rPr lang="en-US" sz="8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8800" dirty="0"/>
          </a:p>
        </p:txBody>
      </p:sp>
      <p:pic>
        <p:nvPicPr>
          <p:cNvPr id="17" name="Picture 16"/>
          <p:cNvPicPr/>
          <p:nvPr/>
        </p:nvPicPr>
        <p:blipFill rotWithShape="1">
          <a:blip r:embed="rId4"/>
          <a:srcRect l="13606" t="1869" r="15708" b="-1869"/>
          <a:stretch/>
        </p:blipFill>
        <p:spPr bwMode="auto">
          <a:xfrm>
            <a:off x="4658978" y="3244334"/>
            <a:ext cx="409862" cy="278692"/>
          </a:xfrm>
          <a:prstGeom prst="rect">
            <a:avLst/>
          </a:prstGeom>
          <a:ln>
            <a:noFill/>
          </a:ln>
          <a:extLst>
            <a:ext uri="{53640926-AAD7-44d8-BBD7-CCE9431645EC}">
              <a14:shadowObscured xmlns:a14="http://schemas.microsoft.com/office/drawing/2010/main"/>
            </a:ext>
          </a:extLst>
        </p:spPr>
      </p:pic>
      <p:pic>
        <p:nvPicPr>
          <p:cNvPr id="18" name="Picture 17"/>
          <p:cNvPicPr/>
          <p:nvPr/>
        </p:nvPicPr>
        <p:blipFill rotWithShape="1">
          <a:blip r:embed="rId4"/>
          <a:srcRect l="13606" t="1869" r="15708" b="-1869"/>
          <a:stretch/>
        </p:blipFill>
        <p:spPr bwMode="auto">
          <a:xfrm>
            <a:off x="4289912" y="4008644"/>
            <a:ext cx="409862" cy="278692"/>
          </a:xfrm>
          <a:prstGeom prst="rect">
            <a:avLst/>
          </a:prstGeom>
          <a:ln>
            <a:noFill/>
          </a:ln>
          <a:extLst>
            <a:ext uri="{53640926-AAD7-44d8-BBD7-CCE9431645EC}">
              <a14:shadowObscured xmlns:a14="http://schemas.microsoft.com/office/drawing/2010/main"/>
            </a:ext>
          </a:extLst>
        </p:spPr>
      </p:pic>
      <p:pic>
        <p:nvPicPr>
          <p:cNvPr id="19" name="Picture 18"/>
          <p:cNvPicPr/>
          <p:nvPr/>
        </p:nvPicPr>
        <p:blipFill rotWithShape="1">
          <a:blip r:embed="rId4"/>
          <a:srcRect l="13606" t="1869" r="15708" b="-1869"/>
          <a:stretch/>
        </p:blipFill>
        <p:spPr bwMode="auto">
          <a:xfrm>
            <a:off x="5492949" y="3828597"/>
            <a:ext cx="409862" cy="278692"/>
          </a:xfrm>
          <a:prstGeom prst="rect">
            <a:avLst/>
          </a:prstGeom>
          <a:ln>
            <a:noFill/>
          </a:ln>
          <a:extLst>
            <a:ext uri="{53640926-AAD7-44d8-BBD7-CCE9431645EC}">
              <a14:shadowObscured xmlns:a14="http://schemas.microsoft.com/office/drawing/2010/main"/>
            </a:ext>
          </a:extLst>
        </p:spPr>
      </p:pic>
      <p:pic>
        <p:nvPicPr>
          <p:cNvPr id="20" name="Picture 19"/>
          <p:cNvPicPr/>
          <p:nvPr/>
        </p:nvPicPr>
        <p:blipFill rotWithShape="1">
          <a:blip r:embed="rId4"/>
          <a:srcRect l="13606" t="1869" r="15708" b="-1869"/>
          <a:stretch/>
        </p:blipFill>
        <p:spPr bwMode="auto">
          <a:xfrm>
            <a:off x="4886343" y="4530556"/>
            <a:ext cx="409862" cy="278692"/>
          </a:xfrm>
          <a:prstGeom prst="rect">
            <a:avLst/>
          </a:prstGeom>
          <a:ln>
            <a:noFill/>
          </a:ln>
          <a:extLst>
            <a:ext uri="{53640926-AAD7-44d8-BBD7-CCE9431645EC}">
              <a14:shadowObscured xmlns:a14="http://schemas.microsoft.com/office/drawing/2010/main"/>
            </a:ext>
          </a:extLst>
        </p:spPr>
      </p:pic>
      <p:pic>
        <p:nvPicPr>
          <p:cNvPr id="21" name="Picture 20"/>
          <p:cNvPicPr/>
          <p:nvPr/>
        </p:nvPicPr>
        <p:blipFill rotWithShape="1">
          <a:blip r:embed="rId4"/>
          <a:srcRect l="13606" t="1869" r="15708" b="-1869"/>
          <a:stretch/>
        </p:blipFill>
        <p:spPr bwMode="auto">
          <a:xfrm>
            <a:off x="4239401" y="5014515"/>
            <a:ext cx="409862" cy="278692"/>
          </a:xfrm>
          <a:prstGeom prst="rect">
            <a:avLst/>
          </a:prstGeom>
          <a:ln>
            <a:noFill/>
          </a:ln>
          <a:extLst>
            <a:ext uri="{53640926-AAD7-44d8-BBD7-CCE9431645EC}">
              <a14:shadowObscured xmlns:a14="http://schemas.microsoft.com/office/drawing/2010/main"/>
            </a:ext>
          </a:extLst>
        </p:spPr>
      </p:pic>
      <p:pic>
        <p:nvPicPr>
          <p:cNvPr id="22" name="Picture 21"/>
          <p:cNvPicPr/>
          <p:nvPr/>
        </p:nvPicPr>
        <p:blipFill rotWithShape="1">
          <a:blip r:embed="rId4"/>
          <a:srcRect l="13606" t="1869" r="15708" b="-1869"/>
          <a:stretch/>
        </p:blipFill>
        <p:spPr bwMode="auto">
          <a:xfrm>
            <a:off x="2144887" y="5807364"/>
            <a:ext cx="504421" cy="509419"/>
          </a:xfrm>
          <a:prstGeom prst="rect">
            <a:avLst/>
          </a:prstGeom>
          <a:ln>
            <a:noFill/>
          </a:ln>
          <a:extLst>
            <a:ext uri="{53640926-AAD7-44d8-BBD7-CCE9431645EC}">
              <a14:shadowObscured xmlns:a14="http://schemas.microsoft.com/office/drawing/2010/main"/>
            </a:ext>
          </a:extLst>
        </p:spPr>
      </p:pic>
      <p:pic>
        <p:nvPicPr>
          <p:cNvPr id="25" name="Picture 24"/>
          <p:cNvPicPr/>
          <p:nvPr/>
        </p:nvPicPr>
        <p:blipFill rotWithShape="1">
          <a:blip r:embed="rId5"/>
          <a:srcRect l="-229" t="10163" r="70603" b="49178"/>
          <a:stretch/>
        </p:blipFill>
        <p:spPr bwMode="auto">
          <a:xfrm>
            <a:off x="1241004" y="5104968"/>
            <a:ext cx="698634" cy="653503"/>
          </a:xfrm>
          <a:prstGeom prst="rect">
            <a:avLst/>
          </a:prstGeom>
          <a:ln>
            <a:noFill/>
          </a:ln>
          <a:extLst>
            <a:ext uri="{53640926-AAD7-44d8-BBD7-CCE9431645EC}">
              <a14:shadowObscured xmlns:a14="http://schemas.microsoft.com/office/drawing/2010/main"/>
            </a:ext>
          </a:extLst>
        </p:spPr>
      </p:pic>
      <p:pic>
        <p:nvPicPr>
          <p:cNvPr id="26" name="Picture 25"/>
          <p:cNvPicPr/>
          <p:nvPr/>
        </p:nvPicPr>
        <p:blipFill rotWithShape="1">
          <a:blip r:embed="rId5"/>
          <a:srcRect t="53281" r="74534" b="6150"/>
          <a:stretch/>
        </p:blipFill>
        <p:spPr bwMode="auto">
          <a:xfrm>
            <a:off x="886581" y="3523025"/>
            <a:ext cx="568146" cy="584263"/>
          </a:xfrm>
          <a:prstGeom prst="rect">
            <a:avLst/>
          </a:prstGeom>
          <a:ln>
            <a:noFill/>
          </a:ln>
          <a:extLst>
            <a:ext uri="{53640926-AAD7-44d8-BBD7-CCE9431645EC}">
              <a14:shadowObscured xmlns:a14="http://schemas.microsoft.com/office/drawing/2010/main"/>
            </a:ext>
          </a:extLst>
        </p:spPr>
      </p:pic>
      <p:pic>
        <p:nvPicPr>
          <p:cNvPr id="28" name="Picture 27"/>
          <p:cNvPicPr/>
          <p:nvPr/>
        </p:nvPicPr>
        <p:blipFill rotWithShape="1">
          <a:blip r:embed="rId5"/>
          <a:srcRect t="53281" r="74534" b="6150"/>
          <a:stretch/>
        </p:blipFill>
        <p:spPr bwMode="auto">
          <a:xfrm>
            <a:off x="913701" y="4287335"/>
            <a:ext cx="654606" cy="593369"/>
          </a:xfrm>
          <a:prstGeom prst="rect">
            <a:avLst/>
          </a:prstGeom>
          <a:ln>
            <a:noFill/>
          </a:ln>
          <a:extLst>
            <a:ext uri="{53640926-AAD7-44d8-BBD7-CCE9431645EC}">
              <a14:shadowObscured xmlns:a14="http://schemas.microsoft.com/office/drawing/2010/main"/>
            </a:ext>
          </a:extLst>
        </p:spPr>
      </p:pic>
      <p:pic>
        <p:nvPicPr>
          <p:cNvPr id="31" name="Picture 30" descr="igital Library, Analog Building: The Story of Rand Hall (Chapter ..."/>
          <p:cNvPicPr/>
          <p:nvPr/>
        </p:nvPicPr>
        <p:blipFill rotWithShape="1">
          <a:blip r:embed="rId6">
            <a:extLst>
              <a:ext uri="{28A0092B-C50C-407E-A947-70E740481C1C}">
                <a14:useLocalDpi xmlns:a14="http://schemas.microsoft.com/office/drawing/2010/main" val="0"/>
              </a:ext>
            </a:extLst>
          </a:blip>
          <a:srcRect l="77133" t="-24693" r="-682" b="25927"/>
          <a:stretch/>
        </p:blipFill>
        <p:spPr bwMode="auto">
          <a:xfrm>
            <a:off x="5204894" y="4274873"/>
            <a:ext cx="3444981" cy="2392941"/>
          </a:xfrm>
          <a:prstGeom prst="rect">
            <a:avLst/>
          </a:prstGeom>
          <a:noFill/>
          <a:ln>
            <a:noFill/>
          </a:ln>
          <a:extLst>
            <a:ext uri="{53640926-AAD7-44d8-BBD7-CCE9431645EC}">
              <a14:shadowObscured xmlns:a14="http://schemas.microsoft.com/office/drawing/2010/main"/>
            </a:ext>
          </a:extLst>
        </p:spPr>
      </p:pic>
      <p:sp>
        <p:nvSpPr>
          <p:cNvPr id="32" name="TextBox 31"/>
          <p:cNvSpPr txBox="1"/>
          <p:nvPr/>
        </p:nvSpPr>
        <p:spPr>
          <a:xfrm>
            <a:off x="5296205" y="5014515"/>
            <a:ext cx="3061108" cy="1323439"/>
          </a:xfrm>
          <a:prstGeom prst="rect">
            <a:avLst/>
          </a:prstGeom>
          <a:noFill/>
        </p:spPr>
        <p:txBody>
          <a:bodyPr wrap="square" rtlCol="0">
            <a:spAutoFit/>
          </a:bodyPr>
          <a:lstStyle/>
          <a:p>
            <a:r>
              <a:rPr lang="en-US" sz="1600" dirty="0" smtClean="0">
                <a:solidFill>
                  <a:srgbClr val="745613"/>
                </a:solidFill>
              </a:rPr>
              <a:t>Signal Hill Petroleum’s pump jacks remain on top of berms. Beach Oil Minerals’ new oil operations and office building are built  on former Least Tern nesting site.</a:t>
            </a:r>
            <a:endParaRPr lang="en-US" sz="1600" dirty="0">
              <a:solidFill>
                <a:srgbClr val="745613"/>
              </a:solidFill>
            </a:endParaRPr>
          </a:p>
        </p:txBody>
      </p:sp>
    </p:spTree>
    <p:extLst>
      <p:ext uri="{BB962C8B-B14F-4D97-AF65-F5344CB8AC3E}">
        <p14:creationId xmlns:p14="http://schemas.microsoft.com/office/powerpoint/2010/main" val="2329273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3">
            <a:extLst>
              <a:ext uri="{28A0092B-C50C-407E-A947-70E740481C1C}">
                <a14:useLocalDpi xmlns:a14="http://schemas.microsoft.com/office/drawing/2010/main" val="0"/>
              </a:ext>
            </a:extLst>
          </a:blip>
          <a:srcRect l="4029" t="13969" b="123"/>
          <a:stretch/>
        </p:blipFill>
        <p:spPr bwMode="auto">
          <a:xfrm>
            <a:off x="467511" y="1258118"/>
            <a:ext cx="8099083" cy="5069974"/>
          </a:xfrm>
          <a:prstGeom prst="rect">
            <a:avLst/>
          </a:prstGeom>
          <a:noFill/>
          <a:ln>
            <a:noFill/>
          </a:ln>
          <a:extLst>
            <a:ext uri="{53640926-AAD7-44d8-BBD7-CCE9431645EC}">
              <a14:shadowObscured xmlns:a14="http://schemas.microsoft.com/office/drawing/2010/main"/>
            </a:ext>
          </a:extLst>
        </p:spPr>
      </p:pic>
      <p:sp>
        <p:nvSpPr>
          <p:cNvPr id="3" name="TextBox 2"/>
          <p:cNvSpPr txBox="1"/>
          <p:nvPr/>
        </p:nvSpPr>
        <p:spPr>
          <a:xfrm>
            <a:off x="219364" y="346365"/>
            <a:ext cx="8462686" cy="707886"/>
          </a:xfrm>
          <a:prstGeom prst="rect">
            <a:avLst/>
          </a:prstGeom>
          <a:noFill/>
        </p:spPr>
        <p:txBody>
          <a:bodyPr wrap="square" rtlCol="0">
            <a:spAutoFit/>
          </a:bodyPr>
          <a:lstStyle/>
          <a:p>
            <a:r>
              <a:rPr lang="en-US" sz="2000" dirty="0" smtClean="0">
                <a:solidFill>
                  <a:srgbClr val="764B0A"/>
                </a:solidFill>
              </a:rPr>
              <a:t>Berms will be built on existing wetlands and wildlife areas to elevate the service road to Hellman’s oil and gas operations and to protect well sites from flooding.</a:t>
            </a:r>
          </a:p>
        </p:txBody>
      </p:sp>
      <p:sp>
        <p:nvSpPr>
          <p:cNvPr id="4" name="TextBox 3"/>
          <p:cNvSpPr txBox="1"/>
          <p:nvPr/>
        </p:nvSpPr>
        <p:spPr>
          <a:xfrm rot="1008147">
            <a:off x="4535349" y="2172730"/>
            <a:ext cx="4206854" cy="1323439"/>
          </a:xfrm>
          <a:prstGeom prst="rect">
            <a:avLst/>
          </a:prstGeom>
          <a:noFill/>
        </p:spPr>
        <p:txBody>
          <a:bodyPr wrap="square" rtlCol="0">
            <a:spAutoFit/>
          </a:bodyPr>
          <a:lstStyle/>
          <a:p>
            <a:r>
              <a:rPr lang="en-US" sz="80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p>
        </p:txBody>
      </p:sp>
      <p:sp>
        <p:nvSpPr>
          <p:cNvPr id="5" name="TextBox 4"/>
          <p:cNvSpPr txBox="1"/>
          <p:nvPr/>
        </p:nvSpPr>
        <p:spPr>
          <a:xfrm rot="19422320">
            <a:off x="460472" y="2834392"/>
            <a:ext cx="4934795" cy="1365623"/>
          </a:xfrm>
          <a:prstGeom prst="rect">
            <a:avLst/>
          </a:prstGeom>
          <a:noFill/>
        </p:spPr>
        <p:txBody>
          <a:bodyPr wrap="square" rtlCol="0">
            <a:spAutoFit/>
          </a:bodyPr>
          <a:lstStyle/>
          <a:p>
            <a:r>
              <a:rPr lang="en-US" sz="80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0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8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
        <p:nvSpPr>
          <p:cNvPr id="6" name="TextBox 5"/>
          <p:cNvSpPr txBox="1"/>
          <p:nvPr/>
        </p:nvSpPr>
        <p:spPr>
          <a:xfrm>
            <a:off x="663885" y="1493538"/>
            <a:ext cx="3596387" cy="584776"/>
          </a:xfrm>
          <a:prstGeom prst="rect">
            <a:avLst/>
          </a:prstGeom>
          <a:noFill/>
        </p:spPr>
        <p:txBody>
          <a:bodyPr wrap="square" rtlCol="0">
            <a:spAutoFit/>
          </a:bodyPr>
          <a:lstStyle/>
          <a:p>
            <a:r>
              <a:rPr lang="en-US" sz="32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SOUTH AREA</a:t>
            </a:r>
            <a:endParaRPr lang="en-US" sz="3200" dirty="0"/>
          </a:p>
        </p:txBody>
      </p:sp>
      <p:pic>
        <p:nvPicPr>
          <p:cNvPr id="12" name="Picture 11"/>
          <p:cNvPicPr/>
          <p:nvPr/>
        </p:nvPicPr>
        <p:blipFill rotWithShape="1">
          <a:blip r:embed="rId4"/>
          <a:srcRect l="13606" t="1869" r="15708" b="-1869"/>
          <a:stretch/>
        </p:blipFill>
        <p:spPr bwMode="auto">
          <a:xfrm>
            <a:off x="7005072" y="1258118"/>
            <a:ext cx="1561522" cy="101395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29817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extLst>
              <a:ext uri="{28A0092B-C50C-407E-A947-70E740481C1C}">
                <a14:useLocalDpi xmlns:a14="http://schemas.microsoft.com/office/drawing/2010/main" val="0"/>
              </a:ext>
            </a:extLst>
          </a:blip>
          <a:srcRect l="15279" t="10917" r="30092" b="389"/>
          <a:stretch/>
        </p:blipFill>
        <p:spPr bwMode="auto">
          <a:xfrm>
            <a:off x="936911" y="1567914"/>
            <a:ext cx="6980869" cy="5042834"/>
          </a:xfrm>
          <a:prstGeom prst="rect">
            <a:avLst/>
          </a:prstGeom>
          <a:noFill/>
          <a:ln>
            <a:noFill/>
          </a:ln>
          <a:extLst>
            <a:ext uri="{53640926-AAD7-44d8-BBD7-CCE9431645EC}">
              <a14:shadowObscured xmlns:a14="http://schemas.microsoft.com/office/drawing/2010/main"/>
            </a:ext>
          </a:extLst>
        </p:spPr>
      </p:pic>
      <p:sp>
        <p:nvSpPr>
          <p:cNvPr id="4" name="TextBox 3"/>
          <p:cNvSpPr txBox="1"/>
          <p:nvPr/>
        </p:nvSpPr>
        <p:spPr>
          <a:xfrm>
            <a:off x="542636" y="252141"/>
            <a:ext cx="8204503" cy="1200329"/>
          </a:xfrm>
          <a:prstGeom prst="rect">
            <a:avLst/>
          </a:prstGeom>
          <a:noFill/>
        </p:spPr>
        <p:txBody>
          <a:bodyPr wrap="square" rtlCol="0">
            <a:spAutoFit/>
          </a:bodyPr>
          <a:lstStyle/>
          <a:p>
            <a:r>
              <a:rPr lang="en-US" b="1" dirty="0" smtClean="0">
                <a:solidFill>
                  <a:srgbClr val="FF0000"/>
                </a:solidFill>
              </a:rPr>
              <a:t>X</a:t>
            </a:r>
            <a:r>
              <a:rPr lang="en-US" b="1" dirty="0" smtClean="0">
                <a:solidFill>
                  <a:srgbClr val="764B0A"/>
                </a:solidFill>
              </a:rPr>
              <a:t> = Cross out these 11+ new Berms!  </a:t>
            </a:r>
            <a:r>
              <a:rPr lang="en-US" dirty="0" smtClean="0">
                <a:solidFill>
                  <a:srgbClr val="764B0A"/>
                </a:solidFill>
              </a:rPr>
              <a:t>Adapting to sea rise and climate change should not come at the expense of existing wetlands and wildlife areas, nor should flood control measures designed to protect oil drilling operations and commercial properties be disguised as a wetlands restoration project. Wetlands, not Walls!</a:t>
            </a:r>
            <a:endParaRPr lang="en-US" dirty="0"/>
          </a:p>
        </p:txBody>
      </p:sp>
      <p:sp>
        <p:nvSpPr>
          <p:cNvPr id="5" name="TextBox 4"/>
          <p:cNvSpPr txBox="1"/>
          <p:nvPr/>
        </p:nvSpPr>
        <p:spPr>
          <a:xfrm>
            <a:off x="3700800" y="1917845"/>
            <a:ext cx="1301266"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x</a:t>
            </a:r>
            <a:endPar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
        <p:nvSpPr>
          <p:cNvPr id="6" name="TextBox 5"/>
          <p:cNvSpPr txBox="1"/>
          <p:nvPr/>
        </p:nvSpPr>
        <p:spPr>
          <a:xfrm>
            <a:off x="1540699" y="2558725"/>
            <a:ext cx="728708"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x</a:t>
            </a:r>
          </a:p>
        </p:txBody>
      </p:sp>
      <p:sp>
        <p:nvSpPr>
          <p:cNvPr id="7" name="TextBox 6"/>
          <p:cNvSpPr txBox="1"/>
          <p:nvPr/>
        </p:nvSpPr>
        <p:spPr>
          <a:xfrm>
            <a:off x="4642919" y="3024914"/>
            <a:ext cx="1564310"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x</a:t>
            </a:r>
          </a:p>
        </p:txBody>
      </p:sp>
      <p:sp>
        <p:nvSpPr>
          <p:cNvPr id="8" name="TextBox 7"/>
          <p:cNvSpPr txBox="1"/>
          <p:nvPr/>
        </p:nvSpPr>
        <p:spPr>
          <a:xfrm>
            <a:off x="4486767" y="3695772"/>
            <a:ext cx="1041011"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x</a:t>
            </a:r>
          </a:p>
        </p:txBody>
      </p:sp>
      <p:sp>
        <p:nvSpPr>
          <p:cNvPr id="9" name="TextBox 8"/>
          <p:cNvSpPr txBox="1"/>
          <p:nvPr/>
        </p:nvSpPr>
        <p:spPr>
          <a:xfrm>
            <a:off x="3383294" y="3574388"/>
            <a:ext cx="1103473"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x</a:t>
            </a:r>
          </a:p>
        </p:txBody>
      </p:sp>
      <p:sp>
        <p:nvSpPr>
          <p:cNvPr id="10" name="TextBox 9"/>
          <p:cNvSpPr txBox="1"/>
          <p:nvPr/>
        </p:nvSpPr>
        <p:spPr>
          <a:xfrm>
            <a:off x="3383293" y="2823570"/>
            <a:ext cx="1165935"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x</a:t>
            </a:r>
          </a:p>
        </p:txBody>
      </p:sp>
      <p:sp>
        <p:nvSpPr>
          <p:cNvPr id="11" name="TextBox 10"/>
          <p:cNvSpPr txBox="1"/>
          <p:nvPr/>
        </p:nvSpPr>
        <p:spPr>
          <a:xfrm>
            <a:off x="6310899" y="4833319"/>
            <a:ext cx="518148"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x</a:t>
            </a:r>
          </a:p>
        </p:txBody>
      </p:sp>
      <p:sp>
        <p:nvSpPr>
          <p:cNvPr id="12" name="TextBox 11"/>
          <p:cNvSpPr txBox="1"/>
          <p:nvPr/>
        </p:nvSpPr>
        <p:spPr>
          <a:xfrm>
            <a:off x="4757430" y="4711435"/>
            <a:ext cx="884861"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x</a:t>
            </a:r>
          </a:p>
        </p:txBody>
      </p:sp>
      <p:sp>
        <p:nvSpPr>
          <p:cNvPr id="13" name="TextBox 12"/>
          <p:cNvSpPr txBox="1"/>
          <p:nvPr/>
        </p:nvSpPr>
        <p:spPr>
          <a:xfrm flipH="1">
            <a:off x="2956478" y="2009251"/>
            <a:ext cx="520506"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x</a:t>
            </a:r>
          </a:p>
        </p:txBody>
      </p:sp>
      <p:sp>
        <p:nvSpPr>
          <p:cNvPr id="14" name="TextBox 13"/>
          <p:cNvSpPr txBox="1"/>
          <p:nvPr/>
        </p:nvSpPr>
        <p:spPr>
          <a:xfrm>
            <a:off x="3991287" y="3574389"/>
            <a:ext cx="495480" cy="1015663"/>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x</a:t>
            </a:r>
          </a:p>
        </p:txBody>
      </p:sp>
    </p:spTree>
    <p:extLst>
      <p:ext uri="{BB962C8B-B14F-4D97-AF65-F5344CB8AC3E}">
        <p14:creationId xmlns:p14="http://schemas.microsoft.com/office/powerpoint/2010/main" val="22710781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645" y="2337136"/>
            <a:ext cx="8207453" cy="4215382"/>
          </a:xfrm>
        </p:spPr>
        <p:txBody>
          <a:bodyPr>
            <a:normAutofit fontScale="90000"/>
          </a:bodyPr>
          <a:lstStyle/>
          <a:p>
            <a:pPr algn="l"/>
            <a:r>
              <a:rPr lang="en-US" sz="2100" dirty="0" smtClean="0">
                <a:solidFill>
                  <a:srgbClr val="764B0A"/>
                </a:solidFill>
              </a:rPr>
              <a:t>The LCWA’s approach to stewardship reveals a mindset of dominion over, rather than true appreciation for, the natural world and the original peoples of the land and must be rejected along with its proposed restoration plans and projects: </a:t>
            </a:r>
            <a:br>
              <a:rPr lang="en-US" sz="2100" dirty="0" smtClean="0">
                <a:solidFill>
                  <a:srgbClr val="764B0A"/>
                </a:solidFill>
              </a:rPr>
            </a:br>
            <a:r>
              <a:rPr lang="en-US" sz="2100" dirty="0" smtClean="0">
                <a:solidFill>
                  <a:srgbClr val="764B0A"/>
                </a:solidFill>
              </a:rPr>
              <a:t/>
            </a:r>
            <a:br>
              <a:rPr lang="en-US" sz="2100" dirty="0" smtClean="0">
                <a:solidFill>
                  <a:srgbClr val="764B0A"/>
                </a:solidFill>
              </a:rPr>
            </a:br>
            <a:r>
              <a:rPr lang="en-US" sz="2100" dirty="0" smtClean="0">
                <a:solidFill>
                  <a:srgbClr val="764B0A"/>
                </a:solidFill>
              </a:rPr>
              <a:t>The Los Cerritos Wetlands Restoration Plan PEIR </a:t>
            </a:r>
            <a:br>
              <a:rPr lang="en-US" sz="2100" dirty="0" smtClean="0">
                <a:solidFill>
                  <a:srgbClr val="764B0A"/>
                </a:solidFill>
              </a:rPr>
            </a:br>
            <a:r>
              <a:rPr lang="en-US" sz="2100" dirty="0">
                <a:solidFill>
                  <a:srgbClr val="764B0A"/>
                </a:solidFill>
              </a:rPr>
              <a:t>The </a:t>
            </a:r>
            <a:r>
              <a:rPr lang="en-US" sz="2100" dirty="0" smtClean="0">
                <a:solidFill>
                  <a:srgbClr val="764B0A"/>
                </a:solidFill>
              </a:rPr>
              <a:t>Southern </a:t>
            </a:r>
            <a:r>
              <a:rPr lang="en-US" sz="2100" dirty="0">
                <a:solidFill>
                  <a:srgbClr val="764B0A"/>
                </a:solidFill>
              </a:rPr>
              <a:t>Los Cerritos Wetlands Restoration </a:t>
            </a:r>
            <a:r>
              <a:rPr lang="en-US" sz="2100" dirty="0" smtClean="0">
                <a:solidFill>
                  <a:srgbClr val="764B0A"/>
                </a:solidFill>
              </a:rPr>
              <a:t>Project</a:t>
            </a:r>
            <a:br>
              <a:rPr lang="en-US" sz="2100" dirty="0" smtClean="0">
                <a:solidFill>
                  <a:srgbClr val="764B0A"/>
                </a:solidFill>
              </a:rPr>
            </a:br>
            <a:r>
              <a:rPr lang="en-US" sz="2100" dirty="0" smtClean="0">
                <a:solidFill>
                  <a:srgbClr val="764B0A"/>
                </a:solidFill>
              </a:rPr>
              <a:t>The Upper </a:t>
            </a:r>
            <a:r>
              <a:rPr lang="en-US" sz="2100" dirty="0">
                <a:solidFill>
                  <a:srgbClr val="764B0A"/>
                </a:solidFill>
              </a:rPr>
              <a:t>Los Cerritos Wetlands Mitigation Bank</a:t>
            </a:r>
            <a:br>
              <a:rPr lang="en-US" sz="2100" dirty="0">
                <a:solidFill>
                  <a:srgbClr val="764B0A"/>
                </a:solidFill>
              </a:rPr>
            </a:br>
            <a:r>
              <a:rPr lang="en-US" sz="2100" dirty="0" smtClean="0">
                <a:solidFill>
                  <a:srgbClr val="764B0A"/>
                </a:solidFill>
              </a:rPr>
              <a:t>The Los Cerritos Wetlands Restoration and Oil Consolidation Project</a:t>
            </a:r>
            <a:br>
              <a:rPr lang="en-US" sz="2100" dirty="0" smtClean="0">
                <a:solidFill>
                  <a:srgbClr val="764B0A"/>
                </a:solidFill>
              </a:rPr>
            </a:br>
            <a:r>
              <a:rPr lang="en-US" sz="2100" dirty="0" smtClean="0">
                <a:solidFill>
                  <a:srgbClr val="764B0A"/>
                </a:solidFill>
              </a:rPr>
              <a:t>The Land Swap between the LCWA and Beach Oil Minerals</a:t>
            </a:r>
            <a:br>
              <a:rPr lang="en-US" sz="2100" dirty="0" smtClean="0">
                <a:solidFill>
                  <a:srgbClr val="764B0A"/>
                </a:solidFill>
              </a:rPr>
            </a:br>
            <a:r>
              <a:rPr lang="en-US" sz="2100" dirty="0" smtClean="0">
                <a:solidFill>
                  <a:srgbClr val="764B0A"/>
                </a:solidFill>
              </a:rPr>
              <a:t/>
            </a:r>
            <a:br>
              <a:rPr lang="en-US" sz="2100" dirty="0" smtClean="0">
                <a:solidFill>
                  <a:srgbClr val="764B0A"/>
                </a:solidFill>
              </a:rPr>
            </a:br>
            <a:r>
              <a:rPr lang="en-US" sz="2100" dirty="0" smtClean="0">
                <a:solidFill>
                  <a:srgbClr val="764B0A"/>
                </a:solidFill>
              </a:rPr>
              <a:t>No public funds should be authorized for any of the above, including a $250,000 grant to the LCWA for plans and permits currently under consideration by the California Coastal Conservancy.</a:t>
            </a:r>
            <a:r>
              <a:rPr lang="en-US" sz="2000" dirty="0" smtClean="0"/>
              <a:t/>
            </a:r>
            <a:br>
              <a:rPr lang="en-US" sz="2000" dirty="0" smtClean="0"/>
            </a:br>
            <a:endParaRPr lang="en-US" dirty="0"/>
          </a:p>
        </p:txBody>
      </p:sp>
      <p:pic>
        <p:nvPicPr>
          <p:cNvPr id="3" name="Picture 2" descr="logo-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8608" y="331181"/>
            <a:ext cx="2108200" cy="1117600"/>
          </a:xfrm>
          <a:prstGeom prst="rect">
            <a:avLst/>
          </a:prstGeom>
        </p:spPr>
      </p:pic>
      <p:pic>
        <p:nvPicPr>
          <p:cNvPr id="4" name="Picture 3" descr="log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302340">
            <a:off x="3407291" y="1387780"/>
            <a:ext cx="533400" cy="368300"/>
          </a:xfrm>
          <a:prstGeom prst="rect">
            <a:avLst/>
          </a:prstGeom>
        </p:spPr>
      </p:pic>
      <p:pic>
        <p:nvPicPr>
          <p:cNvPr id="7" name="Picture 6" descr="log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4626879">
            <a:off x="3295600" y="941108"/>
            <a:ext cx="533400" cy="368300"/>
          </a:xfrm>
          <a:prstGeom prst="rect">
            <a:avLst/>
          </a:prstGeom>
        </p:spPr>
      </p:pic>
      <p:pic>
        <p:nvPicPr>
          <p:cNvPr id="11" name="Picture 10" descr="log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1016901">
            <a:off x="3839313" y="1663812"/>
            <a:ext cx="533400" cy="368300"/>
          </a:xfrm>
          <a:prstGeom prst="rect">
            <a:avLst/>
          </a:prstGeom>
        </p:spPr>
      </p:pic>
    </p:spTree>
    <p:extLst>
      <p:ext uri="{BB962C8B-B14F-4D97-AF65-F5344CB8AC3E}">
        <p14:creationId xmlns:p14="http://schemas.microsoft.com/office/powerpoint/2010/main" val="562656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3666" y="274638"/>
            <a:ext cx="8378512" cy="739357"/>
          </a:xfrm>
        </p:spPr>
        <p:txBody>
          <a:bodyPr>
            <a:normAutofit fontScale="90000"/>
          </a:bodyPr>
          <a:lstStyle/>
          <a:p>
            <a:pPr algn="l"/>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a:solidFill>
                  <a:srgbClr val="FF0000"/>
                </a:solidFill>
              </a:rPr>
              <a:t/>
            </a:r>
            <a:br>
              <a:rPr lang="en-US" sz="1800" dirty="0">
                <a:solidFill>
                  <a:srgbClr val="FF0000"/>
                </a:solidFill>
              </a:rPr>
            </a:br>
            <a:r>
              <a:rPr lang="en-US" sz="1600" dirty="0"/>
              <a:t/>
            </a:r>
            <a:br>
              <a:rPr lang="en-US" sz="1600" dirty="0"/>
            </a:br>
            <a:r>
              <a:rPr lang="en-US" sz="1800" dirty="0" smtClean="0">
                <a:solidFill>
                  <a:srgbClr val="745613"/>
                </a:solidFill>
              </a:rPr>
              <a:t/>
            </a:r>
            <a:br>
              <a:rPr lang="en-US" sz="1800" dirty="0" smtClean="0">
                <a:solidFill>
                  <a:srgbClr val="745613"/>
                </a:solidFill>
              </a:rPr>
            </a:br>
            <a:r>
              <a:rPr lang="en-US" sz="1800" dirty="0" smtClean="0">
                <a:solidFill>
                  <a:srgbClr val="745613"/>
                </a:solidFill>
              </a:rPr>
              <a:t>                                                                    </a:t>
            </a:r>
            <a:r>
              <a:rPr lang="en-US" sz="2200" b="1" dirty="0" smtClean="0">
                <a:solidFill>
                  <a:srgbClr val="745613"/>
                </a:solidFill>
              </a:rPr>
              <a:t>How You Can Help</a:t>
            </a:r>
            <a:r>
              <a:rPr lang="en-US" sz="1800" b="1" dirty="0">
                <a:solidFill>
                  <a:srgbClr val="745613"/>
                </a:solidFill>
              </a:rPr>
              <a:t/>
            </a:r>
            <a:br>
              <a:rPr lang="en-US" sz="1800" b="1" dirty="0">
                <a:solidFill>
                  <a:srgbClr val="745613"/>
                </a:solidFill>
              </a:rPr>
            </a:br>
            <a:r>
              <a:rPr lang="en-US" sz="1800" b="1" dirty="0" smtClean="0">
                <a:solidFill>
                  <a:srgbClr val="745613"/>
                </a:solidFill>
              </a:rPr>
              <a:t/>
            </a:r>
            <a:br>
              <a:rPr lang="en-US" sz="1800" b="1" dirty="0" smtClean="0">
                <a:solidFill>
                  <a:srgbClr val="745613"/>
                </a:solidFill>
              </a:rPr>
            </a:br>
            <a:r>
              <a:rPr lang="en-US" sz="1800" b="1" dirty="0" smtClean="0">
                <a:solidFill>
                  <a:srgbClr val="745613"/>
                </a:solidFill>
              </a:rPr>
              <a:t>Influence </a:t>
            </a:r>
            <a:r>
              <a:rPr lang="en-US" sz="1800" b="1" dirty="0">
                <a:solidFill>
                  <a:srgbClr val="745613"/>
                </a:solidFill>
              </a:rPr>
              <a:t>D</a:t>
            </a:r>
            <a:r>
              <a:rPr lang="en-US" sz="1800" b="1" dirty="0" smtClean="0">
                <a:solidFill>
                  <a:srgbClr val="745613"/>
                </a:solidFill>
              </a:rPr>
              <a:t>ecision </a:t>
            </a:r>
            <a:r>
              <a:rPr lang="en-US" sz="1800" b="1" dirty="0">
                <a:solidFill>
                  <a:srgbClr val="745613"/>
                </a:solidFill>
              </a:rPr>
              <a:t>M</a:t>
            </a:r>
            <a:r>
              <a:rPr lang="en-US" sz="1800" b="1" dirty="0" smtClean="0">
                <a:solidFill>
                  <a:srgbClr val="745613"/>
                </a:solidFill>
              </a:rPr>
              <a:t>akers </a:t>
            </a:r>
            <a:r>
              <a:rPr lang="en-US" sz="1700" b="1" dirty="0" smtClean="0">
                <a:solidFill>
                  <a:srgbClr val="745613"/>
                </a:solidFill>
              </a:rPr>
              <a:t/>
            </a:r>
            <a:br>
              <a:rPr lang="en-US" sz="1700" b="1" dirty="0" smtClean="0">
                <a:solidFill>
                  <a:srgbClr val="745613"/>
                </a:solidFill>
              </a:rPr>
            </a:br>
            <a:r>
              <a:rPr lang="en-US" sz="1700" dirty="0" smtClean="0">
                <a:solidFill>
                  <a:srgbClr val="745613"/>
                </a:solidFill>
              </a:rPr>
              <a:t>Tell the LCWA not to approve the </a:t>
            </a:r>
            <a:r>
              <a:rPr lang="en-US" sz="1700" dirty="0">
                <a:solidFill>
                  <a:srgbClr val="745613"/>
                </a:solidFill>
              </a:rPr>
              <a:t>Los Cerritos Wetlands Restoration Plan </a:t>
            </a:r>
            <a:r>
              <a:rPr lang="en-US" sz="1700" dirty="0" smtClean="0">
                <a:solidFill>
                  <a:srgbClr val="745613"/>
                </a:solidFill>
              </a:rPr>
              <a:t>PEIR, new salt marshes, or berms. Contact Wade Crowfoot, State Secretary of Natural Resources, and Governor Newsom and ask them to oppose the PEIR as it is not restoration but a plan to erase and replace natural and tribal resources while </a:t>
            </a:r>
            <a:r>
              <a:rPr lang="en-US" sz="1700" dirty="0" smtClean="0">
                <a:solidFill>
                  <a:srgbClr val="764B0A"/>
                </a:solidFill>
              </a:rPr>
              <a:t>promoting expanded oil drilling, commercial, and residential development.</a:t>
            </a:r>
            <a:br>
              <a:rPr lang="en-US" sz="1700" dirty="0" smtClean="0">
                <a:solidFill>
                  <a:srgbClr val="764B0A"/>
                </a:solidFill>
              </a:rPr>
            </a:br>
            <a:r>
              <a:rPr lang="en-US" sz="1800" dirty="0">
                <a:solidFill>
                  <a:srgbClr val="764B0A"/>
                </a:solidFill>
              </a:rPr>
              <a:t/>
            </a:r>
            <a:br>
              <a:rPr lang="en-US" sz="1800" dirty="0">
                <a:solidFill>
                  <a:srgbClr val="764B0A"/>
                </a:solidFill>
              </a:rPr>
            </a:br>
            <a:r>
              <a:rPr lang="en-US" sz="1800" b="1" dirty="0" smtClean="0">
                <a:solidFill>
                  <a:srgbClr val="764B0A"/>
                </a:solidFill>
              </a:rPr>
              <a:t>Connect and Participate </a:t>
            </a:r>
            <a:r>
              <a:rPr lang="en-US" sz="1700" dirty="0" smtClean="0">
                <a:solidFill>
                  <a:srgbClr val="764B0A"/>
                </a:solidFill>
              </a:rPr>
              <a:t/>
            </a:r>
            <a:br>
              <a:rPr lang="en-US" sz="1700" dirty="0" smtClean="0">
                <a:solidFill>
                  <a:srgbClr val="764B0A"/>
                </a:solidFill>
              </a:rPr>
            </a:br>
            <a:r>
              <a:rPr lang="en-US" sz="1700" dirty="0">
                <a:solidFill>
                  <a:srgbClr val="764B0A"/>
                </a:solidFill>
              </a:rPr>
              <a:t>Learn about past and present efforts to protect the Los Cerritos Wetlands, contact organizers, and get </a:t>
            </a:r>
            <a:r>
              <a:rPr lang="en-US" sz="1700" dirty="0" smtClean="0">
                <a:solidFill>
                  <a:srgbClr val="764B0A"/>
                </a:solidFill>
              </a:rPr>
              <a:t>details and updates </a:t>
            </a:r>
            <a:r>
              <a:rPr lang="en-US" sz="1700" dirty="0">
                <a:solidFill>
                  <a:srgbClr val="764B0A"/>
                </a:solidFill>
              </a:rPr>
              <a:t>at Protect the Long Beach/Los Cerritos Wetlands on </a:t>
            </a:r>
            <a:r>
              <a:rPr lang="en-US" sz="1700" dirty="0" smtClean="0">
                <a:solidFill>
                  <a:srgbClr val="764B0A"/>
                </a:solidFill>
              </a:rPr>
              <a:t>Facebook. </a:t>
            </a:r>
            <a:r>
              <a:rPr lang="en-US" sz="1700" dirty="0">
                <a:solidFill>
                  <a:srgbClr val="764B0A"/>
                </a:solidFill>
              </a:rPr>
              <a:t/>
            </a:r>
            <a:br>
              <a:rPr lang="en-US" sz="1700" dirty="0">
                <a:solidFill>
                  <a:srgbClr val="764B0A"/>
                </a:solidFill>
              </a:rPr>
            </a:br>
            <a:r>
              <a:rPr lang="en-US" sz="1700" dirty="0" smtClean="0">
                <a:solidFill>
                  <a:srgbClr val="764B0A"/>
                </a:solidFill>
              </a:rPr>
              <a:t>Join actions and speak up at meetings of local and state agencies, mostly held on Zoom these days</a:t>
            </a:r>
            <a:r>
              <a:rPr lang="en-US" sz="1700" dirty="0">
                <a:solidFill>
                  <a:srgbClr val="764B0A"/>
                </a:solidFill>
              </a:rPr>
              <a:t/>
            </a:r>
            <a:br>
              <a:rPr lang="en-US" sz="1700" dirty="0">
                <a:solidFill>
                  <a:srgbClr val="764B0A"/>
                </a:solidFill>
              </a:rPr>
            </a:br>
            <a:r>
              <a:rPr lang="en-US" sz="1800" dirty="0" smtClean="0">
                <a:solidFill>
                  <a:srgbClr val="764B0A"/>
                </a:solidFill>
              </a:rPr>
              <a:t/>
            </a:r>
            <a:br>
              <a:rPr lang="en-US" sz="1800" dirty="0" smtClean="0">
                <a:solidFill>
                  <a:srgbClr val="764B0A"/>
                </a:solidFill>
              </a:rPr>
            </a:br>
            <a:r>
              <a:rPr lang="en-US" sz="1800" b="1" dirty="0" smtClean="0">
                <a:solidFill>
                  <a:srgbClr val="764B0A"/>
                </a:solidFill>
              </a:rPr>
              <a:t>Spread the Word</a:t>
            </a:r>
            <a:r>
              <a:rPr lang="en-US" sz="1700" dirty="0" smtClean="0">
                <a:solidFill>
                  <a:srgbClr val="764B0A"/>
                </a:solidFill>
              </a:rPr>
              <a:t/>
            </a:r>
            <a:br>
              <a:rPr lang="en-US" sz="1700" dirty="0" smtClean="0">
                <a:solidFill>
                  <a:srgbClr val="764B0A"/>
                </a:solidFill>
              </a:rPr>
            </a:br>
            <a:r>
              <a:rPr lang="en-US" sz="1700" dirty="0" smtClean="0">
                <a:solidFill>
                  <a:srgbClr val="764B0A"/>
                </a:solidFill>
              </a:rPr>
              <a:t>Share info with friends, community groups, tribal, environmental, and racial justice organizations.</a:t>
            </a:r>
            <a:br>
              <a:rPr lang="en-US" sz="1700" dirty="0" smtClean="0">
                <a:solidFill>
                  <a:srgbClr val="764B0A"/>
                </a:solidFill>
              </a:rPr>
            </a:br>
            <a:r>
              <a:rPr lang="en-US" sz="1700" dirty="0" smtClean="0">
                <a:solidFill>
                  <a:srgbClr val="764B0A"/>
                </a:solidFill>
              </a:rPr>
              <a:t>Plan events opposing the LCWA’s plans and supporting wetlands and water protectors.</a:t>
            </a:r>
            <a:br>
              <a:rPr lang="en-US" sz="1700" dirty="0" smtClean="0">
                <a:solidFill>
                  <a:srgbClr val="764B0A"/>
                </a:solidFill>
              </a:rPr>
            </a:br>
            <a:r>
              <a:rPr lang="en-US" sz="1700" dirty="0" smtClean="0">
                <a:solidFill>
                  <a:srgbClr val="764B0A"/>
                </a:solidFill>
              </a:rPr>
              <a:t>Contact local and tribal media, write letters to the editor and ask reporters to cover the issue.</a:t>
            </a:r>
            <a:r>
              <a:rPr lang="en-US" sz="1700" dirty="0">
                <a:solidFill>
                  <a:srgbClr val="764B0A"/>
                </a:solidFill>
              </a:rPr>
              <a:t/>
            </a:r>
            <a:br>
              <a:rPr lang="en-US" sz="1700" dirty="0">
                <a:solidFill>
                  <a:srgbClr val="764B0A"/>
                </a:solidFill>
              </a:rPr>
            </a:br>
            <a:r>
              <a:rPr lang="en-US" sz="1800" dirty="0" smtClean="0">
                <a:solidFill>
                  <a:srgbClr val="764B0A"/>
                </a:solidFill>
              </a:rPr>
              <a:t/>
            </a:r>
            <a:br>
              <a:rPr lang="en-US" sz="1800" dirty="0" smtClean="0">
                <a:solidFill>
                  <a:srgbClr val="764B0A"/>
                </a:solidFill>
              </a:rPr>
            </a:br>
            <a:r>
              <a:rPr lang="en-US" sz="1800" b="1" dirty="0" smtClean="0">
                <a:solidFill>
                  <a:srgbClr val="764B0A"/>
                </a:solidFill>
              </a:rPr>
              <a:t>Support Fundraisi</a:t>
            </a:r>
            <a:r>
              <a:rPr lang="en-US" sz="1800" dirty="0" smtClean="0">
                <a:solidFill>
                  <a:srgbClr val="764B0A"/>
                </a:solidFill>
              </a:rPr>
              <a:t>ng</a:t>
            </a:r>
            <a:r>
              <a:rPr lang="en-US" sz="1700" dirty="0" smtClean="0">
                <a:solidFill>
                  <a:srgbClr val="764B0A"/>
                </a:solidFill>
              </a:rPr>
              <a:t/>
            </a:r>
            <a:br>
              <a:rPr lang="en-US" sz="1700" dirty="0" smtClean="0">
                <a:solidFill>
                  <a:srgbClr val="764B0A"/>
                </a:solidFill>
              </a:rPr>
            </a:br>
            <a:r>
              <a:rPr lang="en-US" sz="1700" dirty="0" smtClean="0">
                <a:solidFill>
                  <a:srgbClr val="764B0A"/>
                </a:solidFill>
              </a:rPr>
              <a:t>Donate to the lawsuit filed by </a:t>
            </a:r>
            <a:r>
              <a:rPr lang="en-US" sz="1700" dirty="0" err="1" smtClean="0">
                <a:solidFill>
                  <a:srgbClr val="764B0A"/>
                </a:solidFill>
              </a:rPr>
              <a:t>Puvungna</a:t>
            </a:r>
            <a:r>
              <a:rPr lang="en-US" sz="1700" dirty="0" smtClean="0">
                <a:solidFill>
                  <a:srgbClr val="764B0A"/>
                </a:solidFill>
              </a:rPr>
              <a:t> Wetlands Protectors against the California Coastal Commission for their 2018 decision to override the Coastal Act and approve the Los Cerritos Wetlands Restoration and Oil Consolidation Project. Email achris259@yahoo.com</a:t>
            </a:r>
            <a:endParaRPr lang="en-US" sz="1700" dirty="0">
              <a:solidFill>
                <a:srgbClr val="764B0A"/>
              </a:solidFill>
            </a:endParaRPr>
          </a:p>
        </p:txBody>
      </p:sp>
      <p:pic>
        <p:nvPicPr>
          <p:cNvPr id="7" name="Picture 6" descr="drawing of tule boat.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0200" y="147670"/>
            <a:ext cx="2040493" cy="866326"/>
          </a:xfrm>
          <a:prstGeom prst="rect">
            <a:avLst/>
          </a:prstGeom>
        </p:spPr>
      </p:pic>
    </p:spTree>
    <p:extLst>
      <p:ext uri="{BB962C8B-B14F-4D97-AF65-F5344CB8AC3E}">
        <p14:creationId xmlns:p14="http://schemas.microsoft.com/office/powerpoint/2010/main" val="111441532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rot="10800000" flipV="1">
            <a:off x="651045" y="4211096"/>
            <a:ext cx="7875445" cy="2077492"/>
          </a:xfrm>
          <a:prstGeom prst="rect">
            <a:avLst/>
          </a:prstGeom>
        </p:spPr>
        <p:txBody>
          <a:bodyPr wrap="square">
            <a:spAutoFit/>
          </a:bodyPr>
          <a:lstStyle/>
          <a:p>
            <a:pPr>
              <a:lnSpc>
                <a:spcPct val="130000"/>
              </a:lnSpc>
            </a:pPr>
            <a:r>
              <a:rPr lang="en-US" sz="2000" dirty="0" smtClean="0">
                <a:solidFill>
                  <a:srgbClr val="764B0A"/>
                </a:solidFill>
              </a:rPr>
              <a:t>The Los Cerritos Wetlands Authority’s “optimized” Los Cerritos Wetlands Restoration Plan PEIR includes the construction of huge earthen berms across and around the wetlands to protect existing and proposed oil operations and industrial sites, and expanding commercial and residential developments from new tidal salt marshes and eventual sea level rise. </a:t>
            </a:r>
            <a:endParaRPr lang="en-US" sz="2000" dirty="0">
              <a:solidFill>
                <a:srgbClr val="764B0A"/>
              </a:solidFill>
            </a:endParaRPr>
          </a:p>
        </p:txBody>
      </p:sp>
      <p:pic>
        <p:nvPicPr>
          <p:cNvPr id="9" name="Picture 8"/>
          <p:cNvPicPr/>
          <p:nvPr/>
        </p:nvPicPr>
        <p:blipFill rotWithShape="1">
          <a:blip r:embed="rId2">
            <a:extLst>
              <a:ext uri="{28A0092B-C50C-407E-A947-70E740481C1C}">
                <a14:useLocalDpi xmlns:a14="http://schemas.microsoft.com/office/drawing/2010/main" val="0"/>
              </a:ext>
            </a:extLst>
          </a:blip>
          <a:srcRect l="83848" t="56998" r="8467" b="8048"/>
          <a:stretch/>
        </p:blipFill>
        <p:spPr bwMode="auto">
          <a:xfrm>
            <a:off x="4179274" y="2574231"/>
            <a:ext cx="425548" cy="782475"/>
          </a:xfrm>
          <a:prstGeom prst="rect">
            <a:avLst/>
          </a:prstGeom>
          <a:noFill/>
          <a:ln>
            <a:noFill/>
          </a:ln>
          <a:extLst>
            <a:ext uri="{53640926-AAD7-44d8-BBD7-CCE9431645EC}">
              <a14:shadowObscured xmlns:a14="http://schemas.microsoft.com/office/drawing/2010/main"/>
            </a:ext>
          </a:extLst>
        </p:spPr>
      </p:pic>
      <p:pic>
        <p:nvPicPr>
          <p:cNvPr id="4" name="Picture 3" descr="Untitled:Users:macbookpro:Desktop:Sierra cllub info:images b.png"/>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4252741" y="547274"/>
            <a:ext cx="4273751" cy="3483293"/>
          </a:xfrm>
          <a:prstGeom prst="rect">
            <a:avLst/>
          </a:prstGeom>
          <a:noFill/>
          <a:ln>
            <a:noFill/>
          </a:ln>
        </p:spPr>
      </p:pic>
      <p:pic>
        <p:nvPicPr>
          <p:cNvPr id="10" name="Picture 9"/>
          <p:cNvPicPr/>
          <p:nvPr/>
        </p:nvPicPr>
        <p:blipFill>
          <a:blip r:embed="rId2">
            <a:extLst>
              <a:ext uri="{28A0092B-C50C-407E-A947-70E740481C1C}">
                <a14:useLocalDpi xmlns:a14="http://schemas.microsoft.com/office/drawing/2010/main" val="0"/>
              </a:ext>
            </a:extLst>
          </a:blip>
          <a:srcRect/>
          <a:stretch>
            <a:fillRect/>
          </a:stretch>
        </p:blipFill>
        <p:spPr bwMode="auto">
          <a:xfrm>
            <a:off x="963869" y="1009280"/>
            <a:ext cx="3433647" cy="2790370"/>
          </a:xfrm>
          <a:prstGeom prst="rect">
            <a:avLst/>
          </a:prstGeom>
          <a:noFill/>
          <a:ln>
            <a:noFill/>
          </a:ln>
        </p:spPr>
      </p:pic>
    </p:spTree>
    <p:extLst>
      <p:ext uri="{BB962C8B-B14F-4D97-AF65-F5344CB8AC3E}">
        <p14:creationId xmlns:p14="http://schemas.microsoft.com/office/powerpoint/2010/main" val="4070712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284769" y="253685"/>
            <a:ext cx="8674503" cy="3750274"/>
          </a:xfrm>
          <a:prstGeom prst="rect">
            <a:avLst/>
          </a:prstGeom>
          <a:noFill/>
          <a:ln>
            <a:noFill/>
          </a:ln>
        </p:spPr>
      </p:pic>
      <p:sp>
        <p:nvSpPr>
          <p:cNvPr id="4" name="TextBox 3"/>
          <p:cNvSpPr txBox="1"/>
          <p:nvPr/>
        </p:nvSpPr>
        <p:spPr>
          <a:xfrm>
            <a:off x="635000" y="3799879"/>
            <a:ext cx="8324271" cy="2437590"/>
          </a:xfrm>
          <a:prstGeom prst="rect">
            <a:avLst/>
          </a:prstGeom>
          <a:noFill/>
        </p:spPr>
        <p:txBody>
          <a:bodyPr wrap="square" rtlCol="0">
            <a:spAutoFit/>
          </a:bodyPr>
          <a:lstStyle/>
          <a:p>
            <a:pPr>
              <a:lnSpc>
                <a:spcPct val="130000"/>
              </a:lnSpc>
            </a:pPr>
            <a:endParaRPr lang="en-US" dirty="0"/>
          </a:p>
          <a:p>
            <a:pPr>
              <a:lnSpc>
                <a:spcPct val="130000"/>
              </a:lnSpc>
            </a:pPr>
            <a:r>
              <a:rPr lang="en-US" sz="2000" dirty="0" smtClean="0">
                <a:solidFill>
                  <a:srgbClr val="764B0A"/>
                </a:solidFill>
              </a:rPr>
              <a:t>Some berms will </a:t>
            </a:r>
            <a:r>
              <a:rPr lang="en-US" sz="2000" dirty="0">
                <a:solidFill>
                  <a:srgbClr val="764B0A"/>
                </a:solidFill>
              </a:rPr>
              <a:t>be 18 feet tall</a:t>
            </a:r>
          </a:p>
          <a:p>
            <a:pPr>
              <a:lnSpc>
                <a:spcPct val="130000"/>
              </a:lnSpc>
            </a:pPr>
            <a:r>
              <a:rPr lang="en-US" sz="2000" dirty="0" smtClean="0">
                <a:solidFill>
                  <a:srgbClr val="764B0A"/>
                </a:solidFill>
              </a:rPr>
              <a:t>Some will be paved for vehicles servicing oil and gas operations</a:t>
            </a:r>
          </a:p>
          <a:p>
            <a:pPr>
              <a:lnSpc>
                <a:spcPct val="130000"/>
              </a:lnSpc>
            </a:pPr>
            <a:r>
              <a:rPr lang="en-US" sz="2000" dirty="0" smtClean="0">
                <a:solidFill>
                  <a:srgbClr val="764B0A"/>
                </a:solidFill>
              </a:rPr>
              <a:t>Some will have pump jacks sitting on top of them</a:t>
            </a:r>
          </a:p>
          <a:p>
            <a:pPr>
              <a:lnSpc>
                <a:spcPct val="130000"/>
              </a:lnSpc>
            </a:pPr>
            <a:r>
              <a:rPr lang="en-US" sz="2000" dirty="0">
                <a:solidFill>
                  <a:srgbClr val="764B0A"/>
                </a:solidFill>
              </a:rPr>
              <a:t>S</a:t>
            </a:r>
            <a:r>
              <a:rPr lang="en-US" sz="2000" dirty="0" smtClean="0">
                <a:solidFill>
                  <a:srgbClr val="764B0A"/>
                </a:solidFill>
              </a:rPr>
              <a:t>ome will be set back to allow room for oil pipelines and runoff from streets</a:t>
            </a:r>
          </a:p>
          <a:p>
            <a:pPr>
              <a:lnSpc>
                <a:spcPct val="130000"/>
              </a:lnSpc>
            </a:pPr>
            <a:r>
              <a:rPr lang="en-US" sz="2000" dirty="0" smtClean="0">
                <a:solidFill>
                  <a:srgbClr val="764B0A"/>
                </a:solidFill>
              </a:rPr>
              <a:t>ALL BERMS WILL BE BUILT ON, AND ELIMINATE, EXISTING WETLANDS</a:t>
            </a:r>
            <a:endParaRPr lang="en-US" sz="2000" dirty="0">
              <a:solidFill>
                <a:srgbClr val="764B0A"/>
              </a:solidFill>
            </a:endParaRPr>
          </a:p>
        </p:txBody>
      </p:sp>
    </p:spTree>
    <p:extLst>
      <p:ext uri="{BB962C8B-B14F-4D97-AF65-F5344CB8AC3E}">
        <p14:creationId xmlns:p14="http://schemas.microsoft.com/office/powerpoint/2010/main" val="2886731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9801" y="288140"/>
            <a:ext cx="8112685" cy="1462043"/>
          </a:xfrm>
        </p:spPr>
        <p:txBody>
          <a:bodyPr>
            <a:noAutofit/>
          </a:bodyPr>
          <a:lstStyle/>
          <a:p>
            <a:pPr algn="l"/>
            <a:r>
              <a:rPr lang="en-US" sz="2000" dirty="0" smtClean="0">
                <a:solidFill>
                  <a:srgbClr val="745613"/>
                </a:solidFill>
              </a:rPr>
              <a:t>The addition of multiple berms, two visitor</a:t>
            </a:r>
            <a:r>
              <a:rPr lang="en-US" sz="2000" dirty="0" smtClean="0">
                <a:solidFill>
                  <a:srgbClr val="745613"/>
                </a:solidFill>
                <a:latin typeface="Arial"/>
              </a:rPr>
              <a:t>’</a:t>
            </a:r>
            <a:r>
              <a:rPr lang="en-US" sz="2000" dirty="0" smtClean="0">
                <a:solidFill>
                  <a:srgbClr val="745613"/>
                </a:solidFill>
              </a:rPr>
              <a:t>s </a:t>
            </a:r>
            <a:r>
              <a:rPr lang="en-US" sz="2000" dirty="0">
                <a:solidFill>
                  <a:srgbClr val="745613"/>
                </a:solidFill>
              </a:rPr>
              <a:t>centers, parking lots, trails</a:t>
            </a:r>
            <a:r>
              <a:rPr lang="en-US" sz="2000" dirty="0" smtClean="0">
                <a:solidFill>
                  <a:srgbClr val="745613"/>
                </a:solidFill>
              </a:rPr>
              <a:t>, oil pipelines, and raised roads to service oil wells will reduce wetlands acreage and connectivity, enlarging </a:t>
            </a:r>
            <a:r>
              <a:rPr lang="en-US" sz="2000" dirty="0">
                <a:solidFill>
                  <a:srgbClr val="745613"/>
                </a:solidFill>
              </a:rPr>
              <a:t>the human footprint at the expense </a:t>
            </a:r>
            <a:r>
              <a:rPr lang="en-US" sz="2000" dirty="0" smtClean="0">
                <a:solidFill>
                  <a:srgbClr val="745613"/>
                </a:solidFill>
              </a:rPr>
              <a:t>of </a:t>
            </a:r>
            <a:r>
              <a:rPr lang="en-US" sz="2000" dirty="0">
                <a:solidFill>
                  <a:srgbClr val="745613"/>
                </a:solidFill>
              </a:rPr>
              <a:t>wildlife</a:t>
            </a:r>
            <a:r>
              <a:rPr lang="en-US" sz="2000" dirty="0" smtClean="0">
                <a:solidFill>
                  <a:srgbClr val="745613"/>
                </a:solidFill>
              </a:rPr>
              <a:t>. </a:t>
            </a:r>
            <a:endParaRPr lang="en-US" sz="2000" dirty="0">
              <a:solidFill>
                <a:srgbClr val="745613"/>
              </a:solidFill>
            </a:endParaRPr>
          </a:p>
        </p:txBody>
      </p:sp>
      <p:pic>
        <p:nvPicPr>
          <p:cNvPr id="5" name="Picture 4" descr="20181204_084630.jpg"/>
          <p:cNvPicPr>
            <a:picLocks noChangeAspect="1"/>
          </p:cNvPicPr>
          <p:nvPr/>
        </p:nvPicPr>
        <p:blipFill rotWithShape="1">
          <a:blip r:embed="rId2">
            <a:extLst>
              <a:ext uri="{28A0092B-C50C-407E-A947-70E740481C1C}">
                <a14:useLocalDpi xmlns:a14="http://schemas.microsoft.com/office/drawing/2010/main" val="0"/>
              </a:ext>
            </a:extLst>
          </a:blip>
          <a:srcRect t="13275"/>
          <a:stretch/>
        </p:blipFill>
        <p:spPr>
          <a:xfrm flipH="1" flipV="1">
            <a:off x="928543" y="1912542"/>
            <a:ext cx="7278912" cy="4734469"/>
          </a:xfrm>
          <a:prstGeom prst="rect">
            <a:avLst/>
          </a:prstGeom>
        </p:spPr>
      </p:pic>
    </p:spTree>
    <p:extLst>
      <p:ext uri="{BB962C8B-B14F-4D97-AF65-F5344CB8AC3E}">
        <p14:creationId xmlns:p14="http://schemas.microsoft.com/office/powerpoint/2010/main" val="1216946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202" y="984462"/>
            <a:ext cx="8348976" cy="466910"/>
          </a:xfrm>
        </p:spPr>
        <p:txBody>
          <a:bodyPr>
            <a:noAutofit/>
          </a:bodyPr>
          <a:lstStyle/>
          <a:p>
            <a:pPr algn="l">
              <a:lnSpc>
                <a:spcPct val="130000"/>
              </a:lnSpc>
            </a:pPr>
            <a:r>
              <a:rPr lang="en-US" sz="1900" dirty="0">
                <a:solidFill>
                  <a:srgbClr val="764B0A"/>
                </a:solidFill>
              </a:rPr>
              <a:t>Existing wetlands habitat will be bulldozed, </a:t>
            </a:r>
            <a:r>
              <a:rPr lang="en-US" sz="1900" dirty="0" smtClean="0">
                <a:solidFill>
                  <a:srgbClr val="764B0A"/>
                </a:solidFill>
              </a:rPr>
              <a:t>drowned, and </a:t>
            </a:r>
            <a:r>
              <a:rPr lang="en-US" sz="1900" dirty="0">
                <a:solidFill>
                  <a:srgbClr val="764B0A"/>
                </a:solidFill>
              </a:rPr>
              <a:t>buried as new salt marshes and flood control infrastructure </a:t>
            </a:r>
            <a:r>
              <a:rPr lang="en-US" sz="1900" dirty="0" smtClean="0">
                <a:solidFill>
                  <a:srgbClr val="764B0A"/>
                </a:solidFill>
              </a:rPr>
              <a:t>are </a:t>
            </a:r>
            <a:r>
              <a:rPr lang="en-US" sz="1900" dirty="0">
                <a:solidFill>
                  <a:srgbClr val="764B0A"/>
                </a:solidFill>
              </a:rPr>
              <a:t>prioritized over the </a:t>
            </a:r>
            <a:r>
              <a:rPr lang="en-US" sz="1900" dirty="0" smtClean="0">
                <a:solidFill>
                  <a:srgbClr val="764B0A"/>
                </a:solidFill>
              </a:rPr>
              <a:t>protection and preservation </a:t>
            </a:r>
            <a:r>
              <a:rPr lang="en-US" sz="1900" dirty="0">
                <a:solidFill>
                  <a:srgbClr val="764B0A"/>
                </a:solidFill>
              </a:rPr>
              <a:t>of </a:t>
            </a:r>
            <a:r>
              <a:rPr lang="en-US" sz="1900" dirty="0" smtClean="0">
                <a:solidFill>
                  <a:srgbClr val="764B0A"/>
                </a:solidFill>
              </a:rPr>
              <a:t>wildlife habitat and a Tribal Traditional Landscape and Sacred </a:t>
            </a:r>
            <a:r>
              <a:rPr lang="en-US" sz="1900" dirty="0">
                <a:solidFill>
                  <a:srgbClr val="764B0A"/>
                </a:solidFill>
              </a:rPr>
              <a:t>S</a:t>
            </a:r>
            <a:r>
              <a:rPr lang="en-US" sz="1900" dirty="0" smtClean="0">
                <a:solidFill>
                  <a:srgbClr val="764B0A"/>
                </a:solidFill>
              </a:rPr>
              <a:t>ite.</a:t>
            </a:r>
            <a:r>
              <a:rPr lang="en-US" sz="1900" dirty="0">
                <a:solidFill>
                  <a:srgbClr val="764B0A"/>
                </a:solidFill>
              </a:rPr>
              <a:t/>
            </a:r>
            <a:br>
              <a:rPr lang="en-US" sz="1900" dirty="0">
                <a:solidFill>
                  <a:srgbClr val="764B0A"/>
                </a:solidFill>
              </a:rPr>
            </a:br>
            <a:r>
              <a:rPr lang="en-US" sz="1900" dirty="0">
                <a:solidFill>
                  <a:srgbClr val="764B0A"/>
                </a:solidFill>
              </a:rPr>
              <a:t/>
            </a:r>
            <a:br>
              <a:rPr lang="en-US" sz="1900" dirty="0">
                <a:solidFill>
                  <a:srgbClr val="764B0A"/>
                </a:solidFill>
              </a:rPr>
            </a:br>
            <a:endParaRPr lang="en-US" sz="1900" dirty="0"/>
          </a:p>
        </p:txBody>
      </p:sp>
      <p:pic>
        <p:nvPicPr>
          <p:cNvPr id="11" name="Picture 10" descr="Belding's Savannah Sparrow in pickleweed on Hellma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1568" y="1609418"/>
            <a:ext cx="3001800" cy="2163406"/>
          </a:xfrm>
          <a:prstGeom prst="rect">
            <a:avLst/>
          </a:prstGeom>
        </p:spPr>
      </p:pic>
      <p:pic>
        <p:nvPicPr>
          <p:cNvPr id="12" name="Picture 11" descr="heron flying over hellman meadow.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9403" y="1542685"/>
            <a:ext cx="3373212" cy="2230139"/>
          </a:xfrm>
          <a:prstGeom prst="rect">
            <a:avLst/>
          </a:prstGeom>
        </p:spPr>
      </p:pic>
      <p:pic>
        <p:nvPicPr>
          <p:cNvPr id="13" name="Picture 12" descr="hollywood pond LCW.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4086" y="3925453"/>
            <a:ext cx="2647455" cy="2647455"/>
          </a:xfrm>
          <a:prstGeom prst="rect">
            <a:avLst/>
          </a:prstGeom>
        </p:spPr>
      </p:pic>
      <p:pic>
        <p:nvPicPr>
          <p:cNvPr id="14" name="Picture 13" descr="hellman-wetlands copy.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76345" y="3976420"/>
            <a:ext cx="4850043" cy="2596488"/>
          </a:xfrm>
          <a:prstGeom prst="rect">
            <a:avLst/>
          </a:prstGeom>
        </p:spPr>
      </p:pic>
    </p:spTree>
    <p:extLst>
      <p:ext uri="{BB962C8B-B14F-4D97-AF65-F5344CB8AC3E}">
        <p14:creationId xmlns:p14="http://schemas.microsoft.com/office/powerpoint/2010/main" val="4101900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2893" y="394518"/>
            <a:ext cx="8378513" cy="1200329"/>
          </a:xfrm>
          <a:prstGeom prst="rect">
            <a:avLst/>
          </a:prstGeom>
        </p:spPr>
        <p:txBody>
          <a:bodyPr wrap="square">
            <a:spAutoFit/>
          </a:bodyPr>
          <a:lstStyle/>
          <a:p>
            <a:r>
              <a:rPr lang="en-US" dirty="0">
                <a:solidFill>
                  <a:srgbClr val="745613"/>
                </a:solidFill>
              </a:rPr>
              <a:t>Flooding seasonal brackish wetlands and uplands to create a salt marsh monoculture is not restoration, but replacement. The Los Cerritos Wetlands are part of the estuary of the San Gabriel River and were never a full tidal salt marsh. </a:t>
            </a:r>
            <a:r>
              <a:rPr lang="en-US" dirty="0" smtClean="0">
                <a:solidFill>
                  <a:srgbClr val="745613"/>
                </a:solidFill>
              </a:rPr>
              <a:t>All 10 acres of rare salt </a:t>
            </a:r>
            <a:r>
              <a:rPr lang="en-US" dirty="0">
                <a:solidFill>
                  <a:srgbClr val="745613"/>
                </a:solidFill>
              </a:rPr>
              <a:t>flats and </a:t>
            </a:r>
            <a:r>
              <a:rPr lang="en-US" dirty="0" smtClean="0">
                <a:solidFill>
                  <a:srgbClr val="745613"/>
                </a:solidFill>
              </a:rPr>
              <a:t>most </a:t>
            </a:r>
            <a:r>
              <a:rPr lang="en-US" dirty="0">
                <a:solidFill>
                  <a:srgbClr val="745613"/>
                </a:solidFill>
              </a:rPr>
              <a:t>of the </a:t>
            </a:r>
            <a:r>
              <a:rPr lang="en-US" dirty="0" smtClean="0">
                <a:solidFill>
                  <a:srgbClr val="745613"/>
                </a:solidFill>
              </a:rPr>
              <a:t>uplands will be lost, many residents will not survive the transition. </a:t>
            </a:r>
            <a:endParaRPr lang="en-US" dirty="0"/>
          </a:p>
        </p:txBody>
      </p:sp>
      <p:pic>
        <p:nvPicPr>
          <p:cNvPr id="3" name="Picture 2" descr="curved beak on salt flat LC W.jpg"/>
          <p:cNvPicPr>
            <a:picLocks noChangeAspect="1"/>
          </p:cNvPicPr>
          <p:nvPr/>
        </p:nvPicPr>
        <p:blipFill rotWithShape="1">
          <a:blip r:embed="rId2">
            <a:extLst>
              <a:ext uri="{28A0092B-C50C-407E-A947-70E740481C1C}">
                <a14:useLocalDpi xmlns:a14="http://schemas.microsoft.com/office/drawing/2010/main" val="0"/>
              </a:ext>
            </a:extLst>
          </a:blip>
          <a:srcRect b="14863"/>
          <a:stretch/>
        </p:blipFill>
        <p:spPr>
          <a:xfrm>
            <a:off x="392175" y="3911478"/>
            <a:ext cx="4498155" cy="2565604"/>
          </a:xfrm>
          <a:prstGeom prst="rect">
            <a:avLst/>
          </a:prstGeom>
        </p:spPr>
      </p:pic>
      <p:pic>
        <p:nvPicPr>
          <p:cNvPr id="8" name="Picture 7" descr="Beldings Savannah Sparrow Ballona.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053" y="1859067"/>
            <a:ext cx="2741606" cy="1826421"/>
          </a:xfrm>
          <a:prstGeom prst="rect">
            <a:avLst/>
          </a:prstGeom>
        </p:spPr>
      </p:pic>
      <p:pic>
        <p:nvPicPr>
          <p:cNvPr id="9" name="Picture 8" descr="coyote on salt flat lc wetlands.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6634" y="3911477"/>
            <a:ext cx="3585662" cy="2565605"/>
          </a:xfrm>
          <a:prstGeom prst="rect">
            <a:avLst/>
          </a:prstGeom>
        </p:spPr>
      </p:pic>
      <p:pic>
        <p:nvPicPr>
          <p:cNvPr id="4" name="Picture 3" descr="western tidal flat tiger beetle.jpe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6557" y="1859068"/>
            <a:ext cx="2435226" cy="1826420"/>
          </a:xfrm>
          <a:prstGeom prst="rect">
            <a:avLst/>
          </a:prstGeom>
        </p:spPr>
      </p:pic>
      <p:pic>
        <p:nvPicPr>
          <p:cNvPr id="5" name="Picture 4" descr="rabbit at lc wetlands.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26249" y="1860126"/>
            <a:ext cx="2160791" cy="1825362"/>
          </a:xfrm>
          <a:prstGeom prst="rect">
            <a:avLst/>
          </a:prstGeom>
        </p:spPr>
      </p:pic>
    </p:spTree>
    <p:extLst>
      <p:ext uri="{BB962C8B-B14F-4D97-AF65-F5344CB8AC3E}">
        <p14:creationId xmlns:p14="http://schemas.microsoft.com/office/powerpoint/2010/main" val="1127542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5259" y="333141"/>
            <a:ext cx="8250756" cy="969496"/>
          </a:xfrm>
          <a:prstGeom prst="rect">
            <a:avLst/>
          </a:prstGeom>
        </p:spPr>
        <p:txBody>
          <a:bodyPr wrap="square">
            <a:spAutoFit/>
          </a:bodyPr>
          <a:lstStyle/>
          <a:p>
            <a:r>
              <a:rPr lang="en-US" sz="1900" dirty="0">
                <a:solidFill>
                  <a:srgbClr val="764B0A"/>
                </a:solidFill>
              </a:rPr>
              <a:t>As new berms come and </a:t>
            </a:r>
            <a:r>
              <a:rPr lang="en-US" sz="1900" dirty="0" smtClean="0">
                <a:solidFill>
                  <a:srgbClr val="764B0A"/>
                </a:solidFill>
              </a:rPr>
              <a:t>go, </a:t>
            </a:r>
            <a:r>
              <a:rPr lang="en-US" sz="1900" dirty="0">
                <a:solidFill>
                  <a:srgbClr val="764B0A"/>
                </a:solidFill>
              </a:rPr>
              <a:t>excavated and dredged </a:t>
            </a:r>
            <a:r>
              <a:rPr lang="en-US" sz="1900" dirty="0" smtClean="0">
                <a:solidFill>
                  <a:srgbClr val="764B0A"/>
                </a:solidFill>
              </a:rPr>
              <a:t>soils will be stored on the wetlands until </a:t>
            </a:r>
            <a:r>
              <a:rPr lang="en-US" sz="1900" dirty="0">
                <a:solidFill>
                  <a:srgbClr val="764B0A"/>
                </a:solidFill>
              </a:rPr>
              <a:t>they are used in flood control or hauled away. </a:t>
            </a:r>
            <a:r>
              <a:rPr lang="en-US" sz="1900" dirty="0" smtClean="0">
                <a:solidFill>
                  <a:srgbClr val="764B0A"/>
                </a:solidFill>
              </a:rPr>
              <a:t>The entire Los Cerritos Wetlands </a:t>
            </a:r>
            <a:r>
              <a:rPr lang="en-US" sz="1900" dirty="0">
                <a:solidFill>
                  <a:srgbClr val="764B0A"/>
                </a:solidFill>
              </a:rPr>
              <a:t>will become </a:t>
            </a:r>
            <a:r>
              <a:rPr lang="en-US" sz="1900" dirty="0" smtClean="0">
                <a:solidFill>
                  <a:srgbClr val="764B0A"/>
                </a:solidFill>
              </a:rPr>
              <a:t>a construction zone </a:t>
            </a:r>
            <a:r>
              <a:rPr lang="en-US" sz="1900" dirty="0">
                <a:solidFill>
                  <a:srgbClr val="764B0A"/>
                </a:solidFill>
              </a:rPr>
              <a:t>for a</a:t>
            </a:r>
            <a:r>
              <a:rPr lang="en-US" sz="1900" dirty="0" smtClean="0">
                <a:solidFill>
                  <a:srgbClr val="764B0A"/>
                </a:solidFill>
              </a:rPr>
              <a:t> </a:t>
            </a:r>
            <a:r>
              <a:rPr lang="en-US" sz="1900" dirty="0">
                <a:solidFill>
                  <a:srgbClr val="764B0A"/>
                </a:solidFill>
              </a:rPr>
              <a:t>half </a:t>
            </a:r>
            <a:r>
              <a:rPr lang="en-US" sz="1900" dirty="0" smtClean="0">
                <a:solidFill>
                  <a:srgbClr val="764B0A"/>
                </a:solidFill>
              </a:rPr>
              <a:t>century or more. </a:t>
            </a:r>
            <a:endParaRPr lang="en-US" sz="1900" dirty="0"/>
          </a:p>
        </p:txBody>
      </p:sp>
      <p:pic>
        <p:nvPicPr>
          <p:cNvPr id="4" name="Picture 3"/>
          <p:cNvPicPr>
            <a:picLocks noChangeAspect="1"/>
          </p:cNvPicPr>
          <p:nvPr/>
        </p:nvPicPr>
        <p:blipFill>
          <a:blip r:embed="rId2"/>
          <a:stretch>
            <a:fillRect/>
          </a:stretch>
        </p:blipFill>
        <p:spPr>
          <a:xfrm>
            <a:off x="346381" y="1554953"/>
            <a:ext cx="8439634" cy="4716697"/>
          </a:xfrm>
          <a:prstGeom prst="rect">
            <a:avLst/>
          </a:prstGeom>
        </p:spPr>
      </p:pic>
    </p:spTree>
    <p:extLst>
      <p:ext uri="{BB962C8B-B14F-4D97-AF65-F5344CB8AC3E}">
        <p14:creationId xmlns:p14="http://schemas.microsoft.com/office/powerpoint/2010/main" val="734815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extLst>
              <a:ext uri="{28A0092B-C50C-407E-A947-70E740481C1C}">
                <a14:useLocalDpi xmlns:a14="http://schemas.microsoft.com/office/drawing/2010/main" val="0"/>
              </a:ext>
            </a:extLst>
          </a:blip>
          <a:srcRect l="23278" t="13241" r="44585" b="36137"/>
          <a:stretch/>
        </p:blipFill>
        <p:spPr bwMode="auto">
          <a:xfrm>
            <a:off x="738908" y="1099744"/>
            <a:ext cx="7724803" cy="5538891"/>
          </a:xfrm>
          <a:prstGeom prst="rect">
            <a:avLst/>
          </a:prstGeom>
          <a:noFill/>
          <a:ln>
            <a:noFill/>
          </a:ln>
          <a:extLst>
            <a:ext uri="{53640926-AAD7-44d8-BBD7-CCE9431645EC}">
              <a14:shadowObscured xmlns:a14="http://schemas.microsoft.com/office/drawing/2010/main"/>
            </a:ext>
          </a:extLst>
        </p:spPr>
      </p:pic>
      <p:sp>
        <p:nvSpPr>
          <p:cNvPr id="4" name="Rectangle 3"/>
          <p:cNvSpPr/>
          <p:nvPr/>
        </p:nvSpPr>
        <p:spPr>
          <a:xfrm>
            <a:off x="544303" y="102062"/>
            <a:ext cx="8187218" cy="923330"/>
          </a:xfrm>
          <a:prstGeom prst="rect">
            <a:avLst/>
          </a:prstGeom>
        </p:spPr>
        <p:txBody>
          <a:bodyPr wrap="square">
            <a:spAutoFit/>
          </a:bodyPr>
          <a:lstStyle/>
          <a:p>
            <a:r>
              <a:rPr lang="en-US" dirty="0" smtClean="0">
                <a:solidFill>
                  <a:srgbClr val="745613"/>
                </a:solidFill>
              </a:rPr>
              <a:t>A sheetrock berm will protect Beach </a:t>
            </a:r>
            <a:r>
              <a:rPr lang="en-US" dirty="0">
                <a:solidFill>
                  <a:srgbClr val="745613"/>
                </a:solidFill>
              </a:rPr>
              <a:t>Oil Mineral’s </a:t>
            </a:r>
            <a:r>
              <a:rPr lang="en-US" dirty="0" smtClean="0">
                <a:solidFill>
                  <a:srgbClr val="745613"/>
                </a:solidFill>
              </a:rPr>
              <a:t>existing oil field when the saltwater marsh is expanded, flooding seasonal wetlands and wildlife habitat. Old wells will continue to operate for twenty years after BOM expands onto two new nearby sites.</a:t>
            </a:r>
            <a:endParaRPr lang="en-US" dirty="0">
              <a:solidFill>
                <a:srgbClr val="745613"/>
              </a:solidFill>
            </a:endParaRPr>
          </a:p>
        </p:txBody>
      </p:sp>
      <p:sp>
        <p:nvSpPr>
          <p:cNvPr id="5" name="TextBox 4"/>
          <p:cNvSpPr txBox="1"/>
          <p:nvPr/>
        </p:nvSpPr>
        <p:spPr>
          <a:xfrm rot="2186785">
            <a:off x="4079605" y="2933956"/>
            <a:ext cx="3185060" cy="1446550"/>
          </a:xfrm>
          <a:prstGeom prst="rect">
            <a:avLst/>
          </a:prstGeom>
          <a:noFill/>
        </p:spPr>
        <p:txBody>
          <a:bodyPr wrap="square" rtlCol="0">
            <a:spAutoFit/>
          </a:bodyPr>
          <a:lstStyle/>
          <a:p>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7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
        <p:nvSpPr>
          <p:cNvPr id="6" name="TextBox 5"/>
          <p:cNvSpPr txBox="1"/>
          <p:nvPr/>
        </p:nvSpPr>
        <p:spPr>
          <a:xfrm>
            <a:off x="6611009" y="3583511"/>
            <a:ext cx="2689145" cy="1446550"/>
          </a:xfrm>
          <a:prstGeom prst="rect">
            <a:avLst/>
          </a:prstGeom>
          <a:noFill/>
        </p:spPr>
        <p:txBody>
          <a:bodyPr wrap="square" rtlCol="0">
            <a:spAutoFit/>
          </a:bodyPr>
          <a:lstStyle/>
          <a:p>
            <a:r>
              <a:rPr lang="en-US" sz="8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p>
        </p:txBody>
      </p:sp>
      <p:sp>
        <p:nvSpPr>
          <p:cNvPr id="7" name="TextBox 6"/>
          <p:cNvSpPr txBox="1"/>
          <p:nvPr/>
        </p:nvSpPr>
        <p:spPr>
          <a:xfrm>
            <a:off x="861813" y="1099744"/>
            <a:ext cx="2784716" cy="584776"/>
          </a:xfrm>
          <a:prstGeom prst="rect">
            <a:avLst/>
          </a:prstGeom>
          <a:noFill/>
        </p:spPr>
        <p:txBody>
          <a:bodyPr wrap="square" rtlCol="0">
            <a:spAutoFit/>
          </a:bodyPr>
          <a:lstStyle/>
          <a:p>
            <a:r>
              <a:rPr lang="en-US" sz="32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NORTH AREA</a:t>
            </a:r>
            <a:endParaRPr lang="en-US" sz="3200" b="1" dirty="0">
              <a:ln w="18000">
                <a:solidFill>
                  <a:schemeClr val="accent2">
                    <a:satMod val="140000"/>
                  </a:schemeClr>
                </a:solidFill>
                <a:prstDash val="solid"/>
                <a:miter lim="800000"/>
              </a:ln>
              <a:noFill/>
              <a:effectLst>
                <a:outerShdw blurRad="25500" dist="23000" dir="7020000" algn="tl">
                  <a:srgbClr val="000000">
                    <a:alpha val="50000"/>
                  </a:srgbClr>
                </a:outerShdw>
              </a:effectLst>
            </a:endParaRPr>
          </a:p>
        </p:txBody>
      </p:sp>
      <p:pic>
        <p:nvPicPr>
          <p:cNvPr id="16" name="Picture 15"/>
          <p:cNvPicPr/>
          <p:nvPr/>
        </p:nvPicPr>
        <p:blipFill rotWithShape="1">
          <a:blip r:embed="rId3"/>
          <a:srcRect l="13606" t="1869" r="15708" b="-1869"/>
          <a:stretch/>
        </p:blipFill>
        <p:spPr bwMode="auto">
          <a:xfrm>
            <a:off x="3277075" y="4265949"/>
            <a:ext cx="1316181" cy="81124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20896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extLst>
              <a:ext uri="{28A0092B-C50C-407E-A947-70E740481C1C}">
                <a14:useLocalDpi xmlns:a14="http://schemas.microsoft.com/office/drawing/2010/main" val="0"/>
              </a:ext>
            </a:extLst>
          </a:blip>
          <a:srcRect l="19676" t="6796" r="4862" b="101"/>
          <a:stretch/>
        </p:blipFill>
        <p:spPr bwMode="auto">
          <a:xfrm>
            <a:off x="999525" y="1321462"/>
            <a:ext cx="6939280" cy="5326490"/>
          </a:xfrm>
          <a:prstGeom prst="rect">
            <a:avLst/>
          </a:prstGeom>
          <a:noFill/>
          <a:ln>
            <a:solidFill>
              <a:srgbClr val="4F81BD"/>
            </a:solidFill>
          </a:ln>
          <a:extLst>
            <a:ext uri="{53640926-AAD7-44d8-BBD7-CCE9431645EC}">
              <a14:shadowObscured xmlns:a14="http://schemas.microsoft.com/office/drawing/2010/main"/>
            </a:ext>
          </a:extLst>
        </p:spPr>
      </p:pic>
      <p:sp>
        <p:nvSpPr>
          <p:cNvPr id="5" name="TextBox 4"/>
          <p:cNvSpPr txBox="1"/>
          <p:nvPr/>
        </p:nvSpPr>
        <p:spPr>
          <a:xfrm>
            <a:off x="468456" y="274321"/>
            <a:ext cx="8400717" cy="923330"/>
          </a:xfrm>
          <a:prstGeom prst="rect">
            <a:avLst/>
          </a:prstGeom>
          <a:noFill/>
        </p:spPr>
        <p:txBody>
          <a:bodyPr wrap="square" rtlCol="0">
            <a:spAutoFit/>
          </a:bodyPr>
          <a:lstStyle/>
          <a:p>
            <a:r>
              <a:rPr lang="en-US" dirty="0" smtClean="0">
                <a:solidFill>
                  <a:srgbClr val="764B0A"/>
                </a:solidFill>
              </a:rPr>
              <a:t>Eventually 18’ high berms will be built on existing wetlands along PCH,  2</a:t>
            </a:r>
            <a:r>
              <a:rPr lang="en-US" baseline="30000" dirty="0" smtClean="0">
                <a:solidFill>
                  <a:srgbClr val="764B0A"/>
                </a:solidFill>
              </a:rPr>
              <a:t>nd</a:t>
            </a:r>
            <a:r>
              <a:rPr lang="en-US" dirty="0" smtClean="0">
                <a:solidFill>
                  <a:srgbClr val="764B0A"/>
                </a:solidFill>
              </a:rPr>
              <a:t> St, and Studebaker Rd. to protect the In and Out Burger, shopping malls, power plants, and 5 to 7 story mixed-use complexes on PCH between the San Gabriel River and </a:t>
            </a:r>
            <a:r>
              <a:rPr lang="en-US" dirty="0" err="1" smtClean="0">
                <a:solidFill>
                  <a:srgbClr val="764B0A"/>
                </a:solidFill>
              </a:rPr>
              <a:t>Loynes</a:t>
            </a:r>
            <a:r>
              <a:rPr lang="en-US" dirty="0" smtClean="0">
                <a:solidFill>
                  <a:srgbClr val="764B0A"/>
                </a:solidFill>
              </a:rPr>
              <a:t> Drive. </a:t>
            </a:r>
            <a:endParaRPr lang="en-US" dirty="0">
              <a:solidFill>
                <a:srgbClr val="764B0A"/>
              </a:solidFill>
            </a:endParaRPr>
          </a:p>
        </p:txBody>
      </p:sp>
      <p:sp>
        <p:nvSpPr>
          <p:cNvPr id="9" name="Rectangle 8"/>
          <p:cNvSpPr/>
          <p:nvPr/>
        </p:nvSpPr>
        <p:spPr>
          <a:xfrm rot="3034659">
            <a:off x="789483" y="4318915"/>
            <a:ext cx="4159194" cy="1446550"/>
          </a:xfrm>
          <a:prstGeom prst="rect">
            <a:avLst/>
          </a:prstGeom>
        </p:spPr>
        <p:txBody>
          <a:bodyPr wrap="square">
            <a:spAutoFit/>
          </a:bodyPr>
          <a:lstStyle/>
          <a:p>
            <a:r>
              <a:rPr lang="en-US" sz="88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dirty="0" smtClean="0"/>
              <a:t>-</a:t>
            </a:r>
            <a:endParaRPr lang="en-US" dirty="0"/>
          </a:p>
        </p:txBody>
      </p:sp>
      <p:sp>
        <p:nvSpPr>
          <p:cNvPr id="10" name="TextBox 9"/>
          <p:cNvSpPr txBox="1"/>
          <p:nvPr/>
        </p:nvSpPr>
        <p:spPr>
          <a:xfrm rot="20752898">
            <a:off x="3376030" y="4877990"/>
            <a:ext cx="4241736" cy="1323439"/>
          </a:xfrm>
          <a:prstGeom prst="rect">
            <a:avLst/>
          </a:prstGeom>
          <a:noFill/>
        </p:spPr>
        <p:txBody>
          <a:bodyPr wrap="square" rtlCol="0">
            <a:spAutoFit/>
          </a:bodyPr>
          <a:lstStyle/>
          <a:p>
            <a:r>
              <a:rPr lang="en-US" sz="8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sz="80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endParaRPr lang="en-US" sz="8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
        <p:nvSpPr>
          <p:cNvPr id="11" name="TextBox 10"/>
          <p:cNvSpPr txBox="1"/>
          <p:nvPr/>
        </p:nvSpPr>
        <p:spPr>
          <a:xfrm rot="5400000">
            <a:off x="5186593" y="2775831"/>
            <a:ext cx="3903985" cy="1600438"/>
          </a:xfrm>
          <a:prstGeom prst="rect">
            <a:avLst/>
          </a:prstGeom>
          <a:noFill/>
        </p:spPr>
        <p:txBody>
          <a:bodyPr wrap="square" rtlCol="0">
            <a:spAutoFit/>
          </a:bodyPr>
          <a:lstStyle/>
          <a:p>
            <a:r>
              <a:rPr lang="en-US" sz="80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t>
            </a:r>
            <a:r>
              <a:rPr lang="en-US" dirty="0" smtClean="0"/>
              <a:t>----</a:t>
            </a:r>
            <a:endParaRPr lang="en-US" dirty="0"/>
          </a:p>
        </p:txBody>
      </p:sp>
      <p:sp>
        <p:nvSpPr>
          <p:cNvPr id="12" name="Rectangle 11"/>
          <p:cNvSpPr/>
          <p:nvPr/>
        </p:nvSpPr>
        <p:spPr>
          <a:xfrm>
            <a:off x="989749" y="1321462"/>
            <a:ext cx="3097341" cy="584776"/>
          </a:xfrm>
          <a:prstGeom prst="rect">
            <a:avLst/>
          </a:prstGeom>
        </p:spPr>
        <p:txBody>
          <a:bodyPr wrap="square">
            <a:spAutoFit/>
          </a:bodyPr>
          <a:lstStyle/>
          <a:p>
            <a:r>
              <a:rPr lang="en-US" sz="32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NORTH AREA</a:t>
            </a:r>
            <a:endParaRPr lang="en-US"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pic>
        <p:nvPicPr>
          <p:cNvPr id="14" name="Picture 13" descr="Untitled:Users:macbookpro:Pictures:Susan and friend.jpg"/>
          <p:cNvPicPr/>
          <p:nvPr/>
        </p:nvPicPr>
        <p:blipFill rotWithShape="1">
          <a:blip r:embed="rId3">
            <a:extLst>
              <a:ext uri="{28A0092B-C50C-407E-A947-70E740481C1C}">
                <a14:useLocalDpi xmlns:a14="http://schemas.microsoft.com/office/drawing/2010/main" val="0"/>
              </a:ext>
            </a:extLst>
          </a:blip>
          <a:srcRect l="1" t="17883" r="89542" b="66789"/>
          <a:stretch/>
        </p:blipFill>
        <p:spPr bwMode="auto">
          <a:xfrm>
            <a:off x="989749" y="5528043"/>
            <a:ext cx="1193266" cy="901864"/>
          </a:xfrm>
          <a:prstGeom prst="rect">
            <a:avLst/>
          </a:prstGeom>
          <a:noFill/>
          <a:ln>
            <a:noFill/>
          </a:ln>
          <a:extLst>
            <a:ext uri="{53640926-AAD7-44d8-BBD7-CCE9431645EC}">
              <a14:shadowObscured xmlns:a14="http://schemas.microsoft.com/office/drawing/2010/main"/>
            </a:ext>
          </a:extLst>
        </p:spPr>
      </p:pic>
      <p:pic>
        <p:nvPicPr>
          <p:cNvPr id="15" name="Picture 14"/>
          <p:cNvPicPr>
            <a:picLocks noChangeAspect="1"/>
          </p:cNvPicPr>
          <p:nvPr/>
        </p:nvPicPr>
        <p:blipFill>
          <a:blip r:embed="rId4"/>
          <a:stretch>
            <a:fillRect/>
          </a:stretch>
        </p:blipFill>
        <p:spPr>
          <a:xfrm>
            <a:off x="1287184" y="5596299"/>
            <a:ext cx="895831" cy="833608"/>
          </a:xfrm>
          <a:prstGeom prst="rect">
            <a:avLst/>
          </a:prstGeom>
        </p:spPr>
      </p:pic>
    </p:spTree>
    <p:extLst>
      <p:ext uri="{BB962C8B-B14F-4D97-AF65-F5344CB8AC3E}">
        <p14:creationId xmlns:p14="http://schemas.microsoft.com/office/powerpoint/2010/main" val="12147121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2403</TotalTime>
  <Words>843</Words>
  <Application>Microsoft Macintosh PowerPoint</Application>
  <PresentationFormat>On-screen Show (4:3)</PresentationFormat>
  <Paragraphs>56</Paragraphs>
  <Slides>15</Slides>
  <Notes>3</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The addition of multiple berms, two visitor’s centers, parking lots, trails, oil pipelines, and raised roads to service oil wells will reduce wetlands acreage and connectivity, enlarging the human footprint at the expense of wildlife. </vt:lpstr>
      <vt:lpstr>Existing wetlands habitat will be bulldozed, drowned, and buried as new salt marshes and flood control infrastructure are prioritized over the protection and preservation of wildlife habitat and a Tribal Traditional Landscape and Sacred Site.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LCWA’s approach to stewardship reveals a mindset of dominion over, rather than true appreciation for, the natural world and the original peoples of the land and must be rejected along with its proposed restoration plans and projects:   The Los Cerritos Wetlands Restoration Plan PEIR  The Southern Los Cerritos Wetlands Restoration Project The Upper Los Cerritos Wetlands Mitigation Bank The Los Cerritos Wetlands Restoration and Oil Consolidation Project The Land Swap between the LCWA and Beach Oil Minerals  No public funds should be authorized for any of the above, including a $250,000 grant to the LCWA for plans and permits currently under consideration by the California Coastal Conservancy. </vt:lpstr>
      <vt:lpstr>                                                                                              How You Can Help  Influence Decision Makers  Tell the LCWA not to approve the Los Cerritos Wetlands Restoration Plan PEIR, new salt marshes, or berms. Contact Wade Crowfoot, State Secretary of Natural Resources, and Governor Newsom and ask them to oppose the PEIR as it is not restoration but a plan to erase and replace natural and tribal resources while promoting expanded oil drilling, commercial, and residential development.  Connect and Participate  Learn about past and present efforts to protect the Los Cerritos Wetlands, contact organizers, and get details and updates at Protect the Long Beach/Los Cerritos Wetlands on Facebook.  Join actions and speak up at meetings of local and state agencies, mostly held on Zoom these days  Spread the Word Share info with friends, community groups, tribal, environmental, and racial justice organizations. Plan events opposing the LCWA’s plans and supporting wetlands and water protectors. Contact local and tribal media, write letters to the editor and ask reporters to cover the issue.  Support Fundraising Donate to the lawsuit filed by Puvungna Wetlands Protectors against the California Coastal Commission for their 2018 decision to override the Coastal Act and approve the Los Cerritos Wetlands Restoration and Oil Consolidation Project. Email achris259@yahoo.com</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Imac</dc:creator>
  <cp:lastModifiedBy>Anna</cp:lastModifiedBy>
  <cp:revision>135</cp:revision>
  <dcterms:created xsi:type="dcterms:W3CDTF">2020-06-10T23:29:32Z</dcterms:created>
  <dcterms:modified xsi:type="dcterms:W3CDTF">2021-01-13T03:37:38Z</dcterms:modified>
</cp:coreProperties>
</file>